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840" r:id="rId2"/>
  </p:sldMasterIdLst>
  <p:notesMasterIdLst>
    <p:notesMasterId r:id="rId15"/>
  </p:notesMasterIdLst>
  <p:sldIdLst>
    <p:sldId id="256" r:id="rId3"/>
    <p:sldId id="258" r:id="rId4"/>
    <p:sldId id="257" r:id="rId5"/>
    <p:sldId id="259" r:id="rId6"/>
    <p:sldId id="261" r:id="rId7"/>
    <p:sldId id="262" r:id="rId8"/>
    <p:sldId id="263" r:id="rId9"/>
    <p:sldId id="274" r:id="rId10"/>
    <p:sldId id="273" r:id="rId11"/>
    <p:sldId id="265" r:id="rId12"/>
    <p:sldId id="268" r:id="rId13"/>
    <p:sldId id="272" r:id="rId14"/>
  </p:sldIdLst>
  <p:sldSz cx="18288000" cy="10287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ormorant Garamond Bold" panose="020B0604020202020204" charset="0"/>
      <p:regular r:id="rId17"/>
    </p:embeddedFont>
    <p:embeddedFont>
      <p:font typeface="Cormorant Garamond Semi-Bold" panose="020B0604020202020204" charset="0"/>
      <p:regular r:id="rId18"/>
    </p:embeddedFont>
    <p:embeddedFont>
      <p:font typeface="HK Grotesk" panose="020B0604020202020204" charset="0"/>
      <p:regular r:id="rId19"/>
    </p:embeddedFont>
    <p:embeddedFont>
      <p:font typeface="HK Grotesk Light" panose="020B0604020202020204" charset="0"/>
      <p:regular r:id="rId20"/>
    </p:embeddedFont>
    <p:embeddedFont>
      <p:font typeface="HK Grotesk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42199-DC82-4A60-A6BC-51A4920C368F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BB8A6-926C-4907-9044-08D4AE7C18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53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B8A6-926C-4907-9044-08D4AE7C189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46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2F52-61AC-E04A-18E3-310034E74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EEFB3-5B8A-1B05-07A3-257AB46A9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1434A-9DD4-618B-95D2-FE506A64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4EB71-D158-C99E-F8E9-1F1D5728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C67C6-DAE9-5A0A-34C1-BC6817AE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13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329A-E7B7-363D-1B2E-ACE8C167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765687-6834-12A6-023C-9F3DC7677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B84CD-50B3-74CC-500B-DF6B6275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DE93C-AC09-EA9F-DD9C-686D21BC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C1535-134B-189E-C798-C38FB87E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B86356-E8F7-6225-2EF4-2A1FFD2AE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C350B-B18F-5F7C-CDC7-284F81CCD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94575-1DC2-1FCC-67CF-FA8BF4FE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92A29-CBDE-3A29-4644-75F40E92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56AF-6983-1905-B51D-F280C2CD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2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15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6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8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72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57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74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7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08DB-A5E6-3DC3-4BC5-D9B19178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1B8B-C276-BFBB-C8A2-79A96547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73D72-28EA-AD86-183E-1AB18F3AE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D586C-DF2B-3C97-26E7-7149B16C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0BA23-189B-F7C5-4E1D-DED5A2C8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02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04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90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9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AC83-6820-23A9-331E-DD461DC0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5654B-3837-AE12-4988-4A6679BF2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08C0-E659-1419-B6C3-2F128AE4B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A3EF7-5070-6BE3-58F4-2DF3E3950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D6391-BF67-9C20-9FE6-9ABE3B89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7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057C-361A-DDB3-FF9E-67BED0DB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41DB0-557F-682B-DCE5-AE626DCEE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0056F-6771-3D0B-A361-42AE72EA3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260DC-6692-8C83-F482-010CA3B9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EDC2C-7AB9-E788-4CD8-13049E031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BC6D6-71F8-52DE-2012-662DC56C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2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D14D4-EF3B-3C90-A1A9-1340EBB8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E615B-54DA-3BE2-DED9-52E84FE92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1E7DC-6A70-557B-0785-C38577A9C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2583F-25B8-292D-88C9-77CB85CD1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41DEEC-55F0-0ACC-CCA5-895174F9C8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4B6441-DD89-FA8F-AE4B-812453A8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6A12D-6104-7A61-500F-75A893D9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430BE-5BAD-068F-6774-17740E8B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33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F48F-BD80-B268-F207-A2177108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08845-57D6-ABAC-57FF-C53799EC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9CD9-DBF3-EF72-88DA-A1A0A924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0BE2A-D797-EE05-AA05-67DBD1B7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9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6C7A8-0E14-129B-D161-6B4297B7D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8F7045-278D-08E1-17AF-3BDD08F51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2CF8C-D8E1-E4CB-7E26-F3640EA1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A216-C2F6-40BD-62C5-0D2E895B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D7B1-585B-96EC-C9FD-CDFBB3DF5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DEE6D-3127-C68F-0191-6D1BA3DD6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2711A-2310-F8E0-02D5-065C1278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6F1FB-C7FA-59CC-10B6-606AE930D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7FF80-D0F8-5A87-1946-131BB97A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4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F1B5-C27C-DF2A-918B-BD2D20EE6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C6DCA-B3FE-F75A-CC38-F6E0460F5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C1079-7809-C702-622B-598E54BA0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1A529-3586-7B85-44D6-FFBFA782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30217-4B6A-0D89-2A55-BC5B38BD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D6406-7D9B-0560-6E34-5430421C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5D5CC-B2AB-3BDA-5BEC-E85AF917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9D9F8-E4A9-520D-6C26-F20C2666B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DB0B3-9E7D-B478-7D38-74E69C360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0E4BC-3097-524B-6A22-D3316BBD2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5F1B3-1A26-5B1A-A9A2-CA3896AB4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1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1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qewqkugs.dora.run/" TargetMode="External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hyperlink" Target="https://cdn.botpress.cloud/webchat/v2.2/shareable.html?configUrl=https%3A%2F%2Ffiles.bpcontent.cloud%2F2025%2F03%2F24%2F14%2F20250324140031-BJD763X3.js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lg-ulb/creditcardfraud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381000" y="-190500"/>
            <a:ext cx="8991600" cy="1981200"/>
            <a:chOff x="-863600" y="266700"/>
            <a:chExt cx="23063199" cy="5674571"/>
          </a:xfrm>
        </p:grpSpPr>
        <p:sp>
          <p:nvSpPr>
            <p:cNvPr id="7" name="TextBox 7"/>
            <p:cNvSpPr txBox="1"/>
            <p:nvPr/>
          </p:nvSpPr>
          <p:spPr>
            <a:xfrm>
              <a:off x="-863600" y="266700"/>
              <a:ext cx="23063199" cy="37687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2149"/>
                </a:lnSpc>
              </a:pPr>
              <a:endParaRPr lang="en-US" sz="4500" b="1" dirty="0">
                <a:solidFill>
                  <a:srgbClr val="0F0E0C">
                    <a:alpha val="80000"/>
                  </a:srgbClr>
                </a:solidFill>
                <a:latin typeface="Arial Black" panose="020B0A04020102020204" pitchFamily="34" charset="0"/>
                <a:ea typeface="Cormorant Garamond Bold"/>
                <a:cs typeface="Cormorant Garamond Bold"/>
                <a:sym typeface="Cormorant Garamond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115488"/>
              <a:ext cx="11791638" cy="825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000000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205449" y="9454547"/>
            <a:ext cx="2078929" cy="24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endParaRPr lang="en-US" sz="1400" spc="168" dirty="0">
              <a:solidFill>
                <a:srgbClr val="F5F5E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06B664-AC8B-B83D-73D5-34AC820BF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049" name="Picture 485420083">
            <a:extLst>
              <a:ext uri="{FF2B5EF4-FFF2-40B4-BE49-F238E27FC236}">
                <a16:creationId xmlns:a16="http://schemas.microsoft.com/office/drawing/2014/main" id="{E9A9FD28-7C9D-5FE9-8C74-29E69A5B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" y="17529"/>
            <a:ext cx="3963618" cy="24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66EEC4F-91D2-4B11-D763-A9E36FC4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6733" y="352256"/>
            <a:ext cx="14140282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5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GURU NANAK INSTITUTE OF TECHNOLOGY</a:t>
            </a:r>
            <a:endParaRPr kumimoji="0" lang="en-US" altLang="en-US" sz="5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Ibrahimpatnam, R.R. Dist. 501506.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E29C0-49C1-655C-F55D-BB9D9A4B5F3D}"/>
              </a:ext>
            </a:extLst>
          </p:cNvPr>
          <p:cNvSpPr txBox="1"/>
          <p:nvPr/>
        </p:nvSpPr>
        <p:spPr>
          <a:xfrm>
            <a:off x="3581400" y="2207392"/>
            <a:ext cx="12543503" cy="2758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0" indent="-6350" algn="ctr">
              <a:lnSpc>
                <a:spcPct val="110000"/>
              </a:lnSpc>
              <a:spcAft>
                <a:spcPts val="1260"/>
              </a:spcAft>
              <a:buNone/>
            </a:pPr>
            <a:r>
              <a:rPr lang="en-IN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</a:t>
            </a:r>
          </a:p>
          <a:p>
            <a:pPr marL="1270000" indent="-6350" algn="ctr">
              <a:lnSpc>
                <a:spcPct val="110000"/>
              </a:lnSpc>
              <a:spcAft>
                <a:spcPts val="1260"/>
              </a:spcAft>
              <a:buNone/>
            </a:pPr>
            <a:r>
              <a:rPr lang="en-IN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ARTIFICIAL INTELLIGENCE AND DATA SCIENCE</a:t>
            </a:r>
            <a:endParaRPr lang="en-IN" sz="36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9870" marR="223520" indent="-6350" algn="ctr">
              <a:lnSpc>
                <a:spcPct val="110000"/>
              </a:lnSpc>
              <a:spcAft>
                <a:spcPts val="1455"/>
              </a:spcAft>
              <a:buNone/>
            </a:pPr>
            <a:endParaRPr lang="en-IN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 algn="l">
              <a:lnSpc>
                <a:spcPct val="110000"/>
              </a:lnSpc>
              <a:spcAft>
                <a:spcPts val="1260"/>
              </a:spcAft>
              <a:buNone/>
              <a:tabLst>
                <a:tab pos="1479550" algn="ctr"/>
                <a:tab pos="4893310" algn="ctr"/>
              </a:tabLst>
            </a:pPr>
            <a:r>
              <a:rPr lang="en-IN" sz="2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</a:t>
            </a:r>
            <a:endParaRPr lang="en-IN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98C4C2-E2FA-48D4-8F65-08DFF1539B91}"/>
              </a:ext>
            </a:extLst>
          </p:cNvPr>
          <p:cNvSpPr txBox="1"/>
          <p:nvPr/>
        </p:nvSpPr>
        <p:spPr>
          <a:xfrm>
            <a:off x="0" y="4153260"/>
            <a:ext cx="18288000" cy="185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10000"/>
              </a:lnSpc>
              <a:spcAft>
                <a:spcPts val="1260"/>
              </a:spcAft>
              <a:tabLst>
                <a:tab pos="1479550" algn="ctr"/>
                <a:tab pos="4893310" algn="ctr"/>
              </a:tabLst>
            </a:pPr>
            <a:r>
              <a:rPr lang="en-US" sz="54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IN" sz="54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DENTIFICATION OF CREDIT CARD FRAUDS USING MACHINE LEARNING AND DEEP LEARNING</a:t>
            </a:r>
            <a:endParaRPr lang="en-IN" sz="5400" kern="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95009-79C3-0DB6-BDBB-DC2ACCB41605}"/>
              </a:ext>
            </a:extLst>
          </p:cNvPr>
          <p:cNvSpPr txBox="1"/>
          <p:nvPr/>
        </p:nvSpPr>
        <p:spPr>
          <a:xfrm>
            <a:off x="443523" y="7512605"/>
            <a:ext cx="4295771" cy="218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10000"/>
              </a:lnSpc>
              <a:spcAft>
                <a:spcPts val="1260"/>
              </a:spcAft>
              <a:tabLst>
                <a:tab pos="1479550" algn="ctr"/>
                <a:tab pos="4893310" algn="ctr"/>
              </a:tabLst>
            </a:pPr>
            <a:r>
              <a:rPr lang="en-US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I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NDER GUIDENCE </a:t>
            </a:r>
          </a:p>
          <a:p>
            <a:pPr marL="6350" indent="-6350" algn="ctr">
              <a:lnSpc>
                <a:spcPct val="110000"/>
              </a:lnSpc>
              <a:spcAft>
                <a:spcPts val="1260"/>
              </a:spcAft>
              <a:tabLst>
                <a:tab pos="1479550" algn="ctr"/>
                <a:tab pos="4893310" algn="ctr"/>
              </a:tabLst>
            </a:pPr>
            <a:r>
              <a:rPr lang="en-I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</a:p>
          <a:p>
            <a:pPr marL="6350" indent="-6350" algn="ctr">
              <a:lnSpc>
                <a:spcPct val="110000"/>
              </a:lnSpc>
              <a:spcAft>
                <a:spcPts val="1260"/>
              </a:spcAft>
              <a:tabLst>
                <a:tab pos="1479550" algn="ctr"/>
                <a:tab pos="4893310" algn="ctr"/>
              </a:tabLst>
            </a:pPr>
            <a:r>
              <a:rPr lang="en-IN" sz="2400" b="1" kern="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Dr. SHEETAL KUNDRA</a:t>
            </a:r>
          </a:p>
          <a:p>
            <a:pPr marL="6350" indent="-6350" algn="ctr">
              <a:lnSpc>
                <a:spcPct val="110000"/>
              </a:lnSpc>
              <a:spcAft>
                <a:spcPts val="1260"/>
              </a:spcAft>
              <a:tabLst>
                <a:tab pos="1479550" algn="ctr"/>
                <a:tab pos="4893310" algn="ctr"/>
              </a:tabLst>
            </a:pPr>
            <a:r>
              <a:rPr lang="en-IN" sz="2400" b="1" kern="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Professor &amp; HOD</a:t>
            </a:r>
            <a:endParaRPr lang="en-IN" sz="2400" kern="1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77CF2A-1D31-9BCA-CF20-AC4B5EBBED77}"/>
              </a:ext>
            </a:extLst>
          </p:cNvPr>
          <p:cNvSpPr txBox="1"/>
          <p:nvPr/>
        </p:nvSpPr>
        <p:spPr>
          <a:xfrm>
            <a:off x="11887201" y="7505815"/>
            <a:ext cx="6172200" cy="266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10000"/>
              </a:lnSpc>
              <a:spcAft>
                <a:spcPts val="1260"/>
              </a:spcAft>
              <a:tabLst>
                <a:tab pos="1523365" algn="ctr"/>
                <a:tab pos="4893310" algn="ctr"/>
              </a:tabLst>
            </a:pPr>
            <a:r>
              <a:rPr lang="en-IN" sz="2400" b="1" kern="1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I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PRESENTED BY:</a:t>
            </a:r>
            <a:r>
              <a:rPr lang="en-IN" sz="24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	</a:t>
            </a:r>
          </a:p>
          <a:p>
            <a:pPr marL="6350" indent="-6350">
              <a:lnSpc>
                <a:spcPct val="110000"/>
              </a:lnSpc>
              <a:spcAft>
                <a:spcPts val="1260"/>
              </a:spcAft>
              <a:tabLst>
                <a:tab pos="1523365" algn="ctr"/>
                <a:tab pos="4893310" algn="ctr"/>
              </a:tabLst>
            </a:pPr>
            <a:r>
              <a:rPr lang="en-IN" sz="2400" b="1" kern="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C.S ABHINAY	21831A7214</a:t>
            </a:r>
          </a:p>
          <a:p>
            <a:pPr marL="6350" indent="-6350">
              <a:lnSpc>
                <a:spcPct val="110000"/>
              </a:lnSpc>
              <a:spcAft>
                <a:spcPts val="1260"/>
              </a:spcAft>
              <a:tabLst>
                <a:tab pos="1523365" algn="ctr"/>
                <a:tab pos="4893310" algn="ctr"/>
              </a:tabLst>
            </a:pPr>
            <a:r>
              <a:rPr lang="en-IN" sz="2400" b="1" kern="1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ARAVIND.M                               </a:t>
            </a:r>
            <a:r>
              <a:rPr lang="en-IN" sz="2400" b="1" kern="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21831A7203</a:t>
            </a:r>
            <a:endParaRPr lang="en-IN" sz="2400" kern="1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 algn="l">
              <a:lnSpc>
                <a:spcPct val="110000"/>
              </a:lnSpc>
              <a:spcAft>
                <a:spcPts val="1260"/>
              </a:spcAft>
              <a:buNone/>
              <a:tabLst>
                <a:tab pos="1479550" algn="ctr"/>
                <a:tab pos="4893310" algn="ctr"/>
              </a:tabLst>
            </a:pPr>
            <a:r>
              <a:rPr lang="en-IN" sz="2400" b="1" kern="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D.S PRATHAMESH	21831A7217</a:t>
            </a:r>
            <a:endParaRPr lang="en-IN" sz="2400" kern="1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 algn="l">
              <a:lnSpc>
                <a:spcPct val="110000"/>
              </a:lnSpc>
              <a:spcAft>
                <a:spcPts val="1260"/>
              </a:spcAft>
              <a:buNone/>
              <a:tabLst>
                <a:tab pos="1523365" algn="ctr"/>
                <a:tab pos="4893310" algn="ctr"/>
              </a:tabLst>
            </a:pP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81000" y="914400"/>
            <a:ext cx="14478000" cy="2253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Conclusions: Based on our Project</a:t>
            </a:r>
          </a:p>
          <a:p>
            <a:pPr algn="l">
              <a:lnSpc>
                <a:spcPts val="8960"/>
              </a:lnSpc>
              <a:spcBef>
                <a:spcPct val="0"/>
              </a:spcBef>
            </a:pPr>
            <a:endParaRPr lang="en-US" sz="6400" b="1" dirty="0">
              <a:solidFill>
                <a:srgbClr val="000000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ED52E-FD3B-E7D8-244B-5B8BD7FE41FC}"/>
              </a:ext>
            </a:extLst>
          </p:cNvPr>
          <p:cNvSpPr txBox="1"/>
          <p:nvPr/>
        </p:nvSpPr>
        <p:spPr>
          <a:xfrm>
            <a:off x="8991600" y="3784580"/>
            <a:ext cx="960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Cormorant Garamond Bold" panose="020B0604020202020204" charset="0"/>
              </a:rPr>
              <a:t>@Improved Accuracy</a:t>
            </a:r>
          </a:p>
          <a:p>
            <a:r>
              <a:rPr lang="en-IN" sz="6000" dirty="0">
                <a:latin typeface="Cormorant Garamond Bold" panose="020B0604020202020204" charset="0"/>
              </a:rPr>
              <a:t>@Efficient Implementation</a:t>
            </a:r>
          </a:p>
          <a:p>
            <a:r>
              <a:rPr lang="en-IN" sz="6000" dirty="0">
                <a:latin typeface="Cormorant Garamond Bold" panose="020B0604020202020204" charset="0"/>
              </a:rPr>
              <a:t>@Real time fraud detection </a:t>
            </a:r>
          </a:p>
          <a:p>
            <a:r>
              <a:rPr lang="en-IN" dirty="0"/>
              <a:t> 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F337A1-AEC5-0A6E-0F2F-0D29D323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05100"/>
            <a:ext cx="7924800" cy="6337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73145-845D-F310-374C-1B49DDD847EA}"/>
              </a:ext>
            </a:extLst>
          </p:cNvPr>
          <p:cNvSpPr txBox="1"/>
          <p:nvPr/>
        </p:nvSpPr>
        <p:spPr>
          <a:xfrm>
            <a:off x="8701550" y="2705100"/>
            <a:ext cx="935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4FB8C-6EB6-D15D-118C-250D9FA4D202}"/>
              </a:ext>
            </a:extLst>
          </p:cNvPr>
          <p:cNvSpPr txBox="1"/>
          <p:nvPr/>
        </p:nvSpPr>
        <p:spPr>
          <a:xfrm>
            <a:off x="8893279" y="7454647"/>
            <a:ext cx="935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771037" y="727872"/>
            <a:ext cx="9292720" cy="2424174"/>
            <a:chOff x="0" y="0"/>
            <a:chExt cx="2531548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660400"/>
            </a:xfrm>
            <a:custGeom>
              <a:avLst/>
              <a:gdLst/>
              <a:ahLst/>
              <a:cxnLst/>
              <a:rect l="l" t="t" r="r" b="b"/>
              <a:pathLst>
                <a:path w="2531548" h="660400">
                  <a:moveTo>
                    <a:pt x="240708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535940"/>
                  </a:lnTo>
                  <a:cubicBezTo>
                    <a:pt x="2531548" y="604520"/>
                    <a:pt x="2475668" y="660400"/>
                    <a:pt x="2407088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33855" y="6285623"/>
            <a:ext cx="9209198" cy="2424174"/>
            <a:chOff x="0" y="0"/>
            <a:chExt cx="2508794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8795" cy="660400"/>
            </a:xfrm>
            <a:custGeom>
              <a:avLst/>
              <a:gdLst/>
              <a:ahLst/>
              <a:cxnLst/>
              <a:rect l="l" t="t" r="r" b="b"/>
              <a:pathLst>
                <a:path w="2508795" h="660400">
                  <a:moveTo>
                    <a:pt x="238433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84335" y="0"/>
                  </a:lnTo>
                  <a:cubicBezTo>
                    <a:pt x="2452914" y="0"/>
                    <a:pt x="2508795" y="55880"/>
                    <a:pt x="2508795" y="124460"/>
                  </a:cubicBezTo>
                  <a:lnTo>
                    <a:pt x="2508795" y="535940"/>
                  </a:lnTo>
                  <a:cubicBezTo>
                    <a:pt x="2508795" y="604520"/>
                    <a:pt x="2452914" y="660400"/>
                    <a:pt x="2384335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1832" y="6521005"/>
            <a:ext cx="2023376" cy="2019728"/>
            <a:chOff x="0" y="0"/>
            <a:chExt cx="2697835" cy="269297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697835" cy="2692970"/>
              <a:chOff x="0" y="0"/>
              <a:chExt cx="6338570" cy="63271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39840" cy="6325870"/>
              </a:xfrm>
              <a:custGeom>
                <a:avLst/>
                <a:gdLst/>
                <a:ahLst/>
                <a:cxnLst/>
                <a:rect l="l" t="t" r="r" b="b"/>
                <a:pathLst>
                  <a:path w="6339840" h="6325870">
                    <a:moveTo>
                      <a:pt x="3169920" y="734060"/>
                    </a:moveTo>
                    <a:lnTo>
                      <a:pt x="3567430" y="0"/>
                    </a:lnTo>
                    <a:lnTo>
                      <a:pt x="3770630" y="810260"/>
                    </a:lnTo>
                    <a:lnTo>
                      <a:pt x="4338320" y="198120"/>
                    </a:lnTo>
                    <a:lnTo>
                      <a:pt x="4333240" y="1033780"/>
                    </a:lnTo>
                    <a:lnTo>
                      <a:pt x="5035550" y="581660"/>
                    </a:lnTo>
                    <a:lnTo>
                      <a:pt x="4823460" y="1389380"/>
                    </a:lnTo>
                    <a:lnTo>
                      <a:pt x="5615940" y="1126490"/>
                    </a:lnTo>
                    <a:lnTo>
                      <a:pt x="5209540" y="1855470"/>
                    </a:lnTo>
                    <a:lnTo>
                      <a:pt x="6042660" y="1798320"/>
                    </a:lnTo>
                    <a:lnTo>
                      <a:pt x="5467350" y="2404110"/>
                    </a:lnTo>
                    <a:lnTo>
                      <a:pt x="6289040" y="2555240"/>
                    </a:lnTo>
                    <a:lnTo>
                      <a:pt x="5581650" y="2998470"/>
                    </a:lnTo>
                    <a:lnTo>
                      <a:pt x="6339840" y="3348990"/>
                    </a:lnTo>
                    <a:lnTo>
                      <a:pt x="5543550" y="3602990"/>
                    </a:lnTo>
                    <a:lnTo>
                      <a:pt x="6189980" y="4131310"/>
                    </a:lnTo>
                    <a:lnTo>
                      <a:pt x="5355590" y="4178300"/>
                    </a:lnTo>
                    <a:lnTo>
                      <a:pt x="5850890" y="4851400"/>
                    </a:lnTo>
                    <a:lnTo>
                      <a:pt x="5031740" y="4690110"/>
                    </a:lnTo>
                    <a:lnTo>
                      <a:pt x="5344160" y="5464810"/>
                    </a:lnTo>
                    <a:lnTo>
                      <a:pt x="4589780" y="5105400"/>
                    </a:lnTo>
                    <a:lnTo>
                      <a:pt x="4699000" y="5933440"/>
                    </a:lnTo>
                    <a:lnTo>
                      <a:pt x="4058920" y="5397500"/>
                    </a:lnTo>
                    <a:lnTo>
                      <a:pt x="3958590" y="6226810"/>
                    </a:lnTo>
                    <a:lnTo>
                      <a:pt x="3472180" y="5547360"/>
                    </a:lnTo>
                    <a:lnTo>
                      <a:pt x="3168650" y="6325870"/>
                    </a:lnTo>
                    <a:lnTo>
                      <a:pt x="2866390" y="5547360"/>
                    </a:lnTo>
                    <a:lnTo>
                      <a:pt x="2379980" y="6226810"/>
                    </a:lnTo>
                    <a:lnTo>
                      <a:pt x="2279650" y="5397500"/>
                    </a:lnTo>
                    <a:lnTo>
                      <a:pt x="1639570" y="5933440"/>
                    </a:lnTo>
                    <a:lnTo>
                      <a:pt x="1748791" y="5105400"/>
                    </a:lnTo>
                    <a:lnTo>
                      <a:pt x="994411" y="5466080"/>
                    </a:lnTo>
                    <a:lnTo>
                      <a:pt x="1306831" y="4691380"/>
                    </a:lnTo>
                    <a:lnTo>
                      <a:pt x="487681" y="4852670"/>
                    </a:lnTo>
                    <a:lnTo>
                      <a:pt x="982981" y="4179570"/>
                    </a:lnTo>
                    <a:lnTo>
                      <a:pt x="148591" y="4132580"/>
                    </a:lnTo>
                    <a:lnTo>
                      <a:pt x="795021" y="3604260"/>
                    </a:lnTo>
                    <a:lnTo>
                      <a:pt x="0" y="3350260"/>
                    </a:lnTo>
                    <a:lnTo>
                      <a:pt x="758190" y="2999740"/>
                    </a:lnTo>
                    <a:lnTo>
                      <a:pt x="49530" y="2555240"/>
                    </a:lnTo>
                    <a:lnTo>
                      <a:pt x="871220" y="2404110"/>
                    </a:lnTo>
                    <a:lnTo>
                      <a:pt x="295910" y="1798320"/>
                    </a:lnTo>
                    <a:lnTo>
                      <a:pt x="1129030" y="1855470"/>
                    </a:lnTo>
                    <a:lnTo>
                      <a:pt x="722630" y="1126490"/>
                    </a:lnTo>
                    <a:lnTo>
                      <a:pt x="1515110" y="1389380"/>
                    </a:lnTo>
                    <a:lnTo>
                      <a:pt x="1303020" y="581660"/>
                    </a:lnTo>
                    <a:lnTo>
                      <a:pt x="2005330" y="1033780"/>
                    </a:lnTo>
                    <a:lnTo>
                      <a:pt x="2000250" y="198120"/>
                    </a:lnTo>
                    <a:lnTo>
                      <a:pt x="2567940" y="810260"/>
                    </a:lnTo>
                    <a:lnTo>
                      <a:pt x="2771140" y="0"/>
                    </a:lnTo>
                    <a:lnTo>
                      <a:pt x="3169920" y="734060"/>
                    </a:lnTo>
                    <a:close/>
                  </a:path>
                </a:pathLst>
              </a:custGeom>
              <a:solidFill>
                <a:srgbClr val="548C55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744134" y="773526"/>
              <a:ext cx="1336567" cy="1171319"/>
            </a:xfrm>
            <a:custGeom>
              <a:avLst/>
              <a:gdLst/>
              <a:ahLst/>
              <a:cxnLst/>
              <a:rect l="l" t="t" r="r" b="b"/>
              <a:pathLst>
                <a:path w="1336567" h="1171319">
                  <a:moveTo>
                    <a:pt x="0" y="0"/>
                  </a:moveTo>
                  <a:lnTo>
                    <a:pt x="1336567" y="0"/>
                  </a:lnTo>
                  <a:lnTo>
                    <a:pt x="1336567" y="1171319"/>
                  </a:lnTo>
                  <a:lnTo>
                    <a:pt x="0" y="117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028700" y="1028700"/>
            <a:ext cx="5372100" cy="974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44"/>
              </a:lnSpc>
            </a:pPr>
            <a:r>
              <a:rPr lang="en-US" sz="6400" b="1" dirty="0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Enhancements: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37898" y="1180214"/>
            <a:ext cx="6320813" cy="965295"/>
            <a:chOff x="0" y="0"/>
            <a:chExt cx="8427751" cy="128706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001479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endParaRPr lang="en-US" sz="3199" b="1" u="none" dirty="0">
                <a:solidFill>
                  <a:srgbClr val="000000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97267"/>
              <a:ext cx="8427751" cy="48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0"/>
                </a:lnSpc>
                <a:spcBef>
                  <a:spcPct val="0"/>
                </a:spcBef>
              </a:pPr>
              <a:endParaRPr lang="en-US" sz="1800" u="none" dirty="0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200457" y="6568105"/>
            <a:ext cx="5862632" cy="1070057"/>
            <a:chOff x="-173084" y="-221823"/>
            <a:chExt cx="7816843" cy="1426743"/>
          </a:xfrm>
        </p:grpSpPr>
        <p:sp>
          <p:nvSpPr>
            <p:cNvPr id="26" name="TextBox 26"/>
            <p:cNvSpPr txBox="1"/>
            <p:nvPr/>
          </p:nvSpPr>
          <p:spPr>
            <a:xfrm>
              <a:off x="-173084" y="-221823"/>
              <a:ext cx="7257143" cy="720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4800" b="1" u="none" dirty="0">
                  <a:solidFill>
                    <a:srgbClr val="000000"/>
                  </a:solidFill>
                  <a:latin typeface="Cormorant Garamond Semi-Bold" panose="020B0604020202020204" charset="0"/>
                  <a:ea typeface="Cormorant Garamond Semi-Bold"/>
                  <a:cs typeface="Cormorant Garamond Semi-Bold"/>
                  <a:sym typeface="Cormorant Garamond Semi-Bold"/>
                </a:rPr>
                <a:t>Interactive  </a:t>
              </a:r>
              <a:r>
                <a:rPr lang="en-US" sz="4800" b="1" dirty="0">
                  <a:solidFill>
                    <a:srgbClr val="000000"/>
                  </a:solidFill>
                  <a:latin typeface="Cormorant Garamond Semi-Bold" panose="020B0604020202020204" charset="0"/>
                  <a:ea typeface="Cormorant Garamond Semi-Bold"/>
                  <a:cs typeface="Cormorant Garamond Semi-Bold"/>
                  <a:sym typeface="Cormorant Garamond Semi-Bold"/>
                </a:rPr>
                <a:t>Website</a:t>
              </a:r>
              <a:endParaRPr lang="en-US" sz="4800" b="1" u="none" dirty="0">
                <a:solidFill>
                  <a:srgbClr val="000000"/>
                </a:solidFill>
                <a:latin typeface="Cormorant Garamond Semi-Bold" panose="020B0604020202020204" charset="0"/>
                <a:ea typeface="Cormorant Garamond Semi-Bold"/>
                <a:cs typeface="Cormorant Garamond Semi-Bold"/>
                <a:sym typeface="Cormorant Garamond Semi-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15127"/>
              <a:ext cx="7643759" cy="48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0"/>
                </a:lnSpc>
              </a:pPr>
              <a:endParaRPr lang="en-US" sz="1800" u="none" dirty="0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119272" y="959551"/>
            <a:ext cx="2023376" cy="2019728"/>
            <a:chOff x="0" y="0"/>
            <a:chExt cx="2697835" cy="2692970"/>
          </a:xfrm>
        </p:grpSpPr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0" y="0"/>
              <a:ext cx="2697835" cy="2692970"/>
              <a:chOff x="0" y="0"/>
              <a:chExt cx="6338570" cy="632714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39840" cy="6325870"/>
              </a:xfrm>
              <a:custGeom>
                <a:avLst/>
                <a:gdLst/>
                <a:ahLst/>
                <a:cxnLst/>
                <a:rect l="l" t="t" r="r" b="b"/>
                <a:pathLst>
                  <a:path w="6339840" h="6325870">
                    <a:moveTo>
                      <a:pt x="3169920" y="734060"/>
                    </a:moveTo>
                    <a:lnTo>
                      <a:pt x="3567430" y="0"/>
                    </a:lnTo>
                    <a:lnTo>
                      <a:pt x="3770630" y="810260"/>
                    </a:lnTo>
                    <a:lnTo>
                      <a:pt x="4338320" y="198120"/>
                    </a:lnTo>
                    <a:lnTo>
                      <a:pt x="4333240" y="1033780"/>
                    </a:lnTo>
                    <a:lnTo>
                      <a:pt x="5035550" y="581660"/>
                    </a:lnTo>
                    <a:lnTo>
                      <a:pt x="4823460" y="1389380"/>
                    </a:lnTo>
                    <a:lnTo>
                      <a:pt x="5615940" y="1126490"/>
                    </a:lnTo>
                    <a:lnTo>
                      <a:pt x="5209540" y="1855470"/>
                    </a:lnTo>
                    <a:lnTo>
                      <a:pt x="6042660" y="1798320"/>
                    </a:lnTo>
                    <a:lnTo>
                      <a:pt x="5467350" y="2404110"/>
                    </a:lnTo>
                    <a:lnTo>
                      <a:pt x="6289040" y="2555240"/>
                    </a:lnTo>
                    <a:lnTo>
                      <a:pt x="5581650" y="2998470"/>
                    </a:lnTo>
                    <a:lnTo>
                      <a:pt x="6339840" y="3348990"/>
                    </a:lnTo>
                    <a:lnTo>
                      <a:pt x="5543550" y="3602990"/>
                    </a:lnTo>
                    <a:lnTo>
                      <a:pt x="6189980" y="4131310"/>
                    </a:lnTo>
                    <a:lnTo>
                      <a:pt x="5355590" y="4178300"/>
                    </a:lnTo>
                    <a:lnTo>
                      <a:pt x="5850890" y="4851400"/>
                    </a:lnTo>
                    <a:lnTo>
                      <a:pt x="5031740" y="4690110"/>
                    </a:lnTo>
                    <a:lnTo>
                      <a:pt x="5344160" y="5464810"/>
                    </a:lnTo>
                    <a:lnTo>
                      <a:pt x="4589780" y="5105400"/>
                    </a:lnTo>
                    <a:lnTo>
                      <a:pt x="4699000" y="5933440"/>
                    </a:lnTo>
                    <a:lnTo>
                      <a:pt x="4058920" y="5397500"/>
                    </a:lnTo>
                    <a:lnTo>
                      <a:pt x="3958590" y="6226810"/>
                    </a:lnTo>
                    <a:lnTo>
                      <a:pt x="3472180" y="5547360"/>
                    </a:lnTo>
                    <a:lnTo>
                      <a:pt x="3168650" y="6325870"/>
                    </a:lnTo>
                    <a:lnTo>
                      <a:pt x="2866390" y="5547360"/>
                    </a:lnTo>
                    <a:lnTo>
                      <a:pt x="2379980" y="6226810"/>
                    </a:lnTo>
                    <a:lnTo>
                      <a:pt x="2279650" y="5397500"/>
                    </a:lnTo>
                    <a:lnTo>
                      <a:pt x="1639570" y="5933440"/>
                    </a:lnTo>
                    <a:lnTo>
                      <a:pt x="1748791" y="5105400"/>
                    </a:lnTo>
                    <a:lnTo>
                      <a:pt x="994411" y="5466080"/>
                    </a:lnTo>
                    <a:lnTo>
                      <a:pt x="1306831" y="4691380"/>
                    </a:lnTo>
                    <a:lnTo>
                      <a:pt x="487681" y="4852670"/>
                    </a:lnTo>
                    <a:lnTo>
                      <a:pt x="982981" y="4179570"/>
                    </a:lnTo>
                    <a:lnTo>
                      <a:pt x="148591" y="4132580"/>
                    </a:lnTo>
                    <a:lnTo>
                      <a:pt x="795021" y="3604260"/>
                    </a:lnTo>
                    <a:lnTo>
                      <a:pt x="0" y="3350260"/>
                    </a:lnTo>
                    <a:lnTo>
                      <a:pt x="758190" y="2999740"/>
                    </a:lnTo>
                    <a:lnTo>
                      <a:pt x="49530" y="2555240"/>
                    </a:lnTo>
                    <a:lnTo>
                      <a:pt x="871220" y="2404110"/>
                    </a:lnTo>
                    <a:lnTo>
                      <a:pt x="295910" y="1798320"/>
                    </a:lnTo>
                    <a:lnTo>
                      <a:pt x="1129030" y="1855470"/>
                    </a:lnTo>
                    <a:lnTo>
                      <a:pt x="722630" y="1126490"/>
                    </a:lnTo>
                    <a:lnTo>
                      <a:pt x="1515110" y="1389380"/>
                    </a:lnTo>
                    <a:lnTo>
                      <a:pt x="1303020" y="581660"/>
                    </a:lnTo>
                    <a:lnTo>
                      <a:pt x="2005330" y="1033780"/>
                    </a:lnTo>
                    <a:lnTo>
                      <a:pt x="2000250" y="198120"/>
                    </a:lnTo>
                    <a:lnTo>
                      <a:pt x="2567940" y="810260"/>
                    </a:lnTo>
                    <a:lnTo>
                      <a:pt x="2771140" y="0"/>
                    </a:lnTo>
                    <a:lnTo>
                      <a:pt x="3169920" y="734060"/>
                    </a:lnTo>
                    <a:close/>
                  </a:path>
                </a:pathLst>
              </a:custGeom>
              <a:solidFill>
                <a:srgbClr val="548C55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33" name="Freeform 33"/>
            <p:cNvSpPr/>
            <p:nvPr/>
          </p:nvSpPr>
          <p:spPr>
            <a:xfrm>
              <a:off x="706818" y="737491"/>
              <a:ext cx="1411200" cy="1141789"/>
            </a:xfrm>
            <a:custGeom>
              <a:avLst/>
              <a:gdLst/>
              <a:ahLst/>
              <a:cxnLst/>
              <a:rect l="l" t="t" r="r" b="b"/>
              <a:pathLst>
                <a:path w="1411200" h="1141789">
                  <a:moveTo>
                    <a:pt x="0" y="0"/>
                  </a:moveTo>
                  <a:lnTo>
                    <a:pt x="1411200" y="0"/>
                  </a:lnTo>
                  <a:lnTo>
                    <a:pt x="1411200" y="1141789"/>
                  </a:lnTo>
                  <a:lnTo>
                    <a:pt x="0" y="114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50E4CDC-99F1-6C71-6163-168F40ADA087}"/>
              </a:ext>
            </a:extLst>
          </p:cNvPr>
          <p:cNvSpPr txBox="1"/>
          <p:nvPr/>
        </p:nvSpPr>
        <p:spPr>
          <a:xfrm>
            <a:off x="10143053" y="850558"/>
            <a:ext cx="9698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Chatbot &amp; AI Agent :</a:t>
            </a:r>
          </a:p>
          <a:p>
            <a:endParaRPr lang="en-IN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115D6B-05B1-09D0-52A3-74F57BD6CD70}"/>
              </a:ext>
            </a:extLst>
          </p:cNvPr>
          <p:cNvSpPr txBox="1"/>
          <p:nvPr/>
        </p:nvSpPr>
        <p:spPr>
          <a:xfrm>
            <a:off x="3512849" y="7165026"/>
            <a:ext cx="46488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 </a:t>
            </a:r>
            <a:r>
              <a:rPr lang="en-US" sz="2400" dirty="0"/>
              <a:t>display fraud detection results</a:t>
            </a:r>
          </a:p>
          <a:p>
            <a:r>
              <a:rPr lang="en-US" sz="2400" dirty="0"/>
              <a:t> and allow users to upload datasets.</a:t>
            </a:r>
          </a:p>
          <a:p>
            <a:r>
              <a:rPr lang="en-IN" sz="2400" b="1" i="1" u="sng" dirty="0">
                <a:hlinkClick r:id="rId6"/>
              </a:rPr>
              <a:t>Website Link</a:t>
            </a:r>
            <a:endParaRPr lang="en-IN" sz="2400" b="1" i="1" u="sng" dirty="0"/>
          </a:p>
        </p:txBody>
      </p:sp>
      <p:sp>
        <p:nvSpPr>
          <p:cNvPr id="22" name="Freeform 6"/>
          <p:cNvSpPr/>
          <p:nvPr/>
        </p:nvSpPr>
        <p:spPr>
          <a:xfrm>
            <a:off x="10126315" y="3181098"/>
            <a:ext cx="7607709" cy="6903360"/>
          </a:xfrm>
          <a:custGeom>
            <a:avLst/>
            <a:gdLst/>
            <a:ahLst/>
            <a:cxnLst/>
            <a:rect l="l" t="t" r="r" b="b"/>
            <a:pathLst>
              <a:path w="7607709" h="7400226">
                <a:moveTo>
                  <a:pt x="0" y="0"/>
                </a:moveTo>
                <a:lnTo>
                  <a:pt x="7607709" y="0"/>
                </a:lnTo>
                <a:lnTo>
                  <a:pt x="7607709" y="7400226"/>
                </a:lnTo>
                <a:lnTo>
                  <a:pt x="0" y="74002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66157-AE32-3E5D-C59A-DAFE0FF2F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1288" y="1667527"/>
            <a:ext cx="54210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Provides real-time transaction</a:t>
            </a:r>
            <a:r>
              <a:rPr lang="en-US" altLang="en-US" sz="2400" dirty="0"/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updates,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flags issues, and manages credit card bills.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i="1" dirty="0">
                <a:hlinkClick r:id="rId9"/>
              </a:rPr>
              <a:t>Agent Link</a:t>
            </a:r>
            <a:endParaRPr kumimoji="0" lang="en-US" alt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94689" y="1139021"/>
            <a:ext cx="8008958" cy="800895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1270" cy="6351270"/>
            </a:xfrm>
            <a:custGeom>
              <a:avLst/>
              <a:gdLst/>
              <a:ahLst/>
              <a:cxnLst/>
              <a:rect l="l" t="t" r="r" b="b"/>
              <a:pathLst>
                <a:path w="6351270" h="6351270">
                  <a:moveTo>
                    <a:pt x="3175000" y="1963420"/>
                  </a:moveTo>
                  <a:lnTo>
                    <a:pt x="3425190" y="0"/>
                  </a:lnTo>
                  <a:lnTo>
                    <a:pt x="3364230" y="1978660"/>
                  </a:lnTo>
                  <a:lnTo>
                    <a:pt x="3917950" y="78740"/>
                  </a:lnTo>
                  <a:lnTo>
                    <a:pt x="3548380" y="2023110"/>
                  </a:lnTo>
                  <a:lnTo>
                    <a:pt x="4392930" y="232410"/>
                  </a:lnTo>
                  <a:lnTo>
                    <a:pt x="3724910" y="2095500"/>
                  </a:lnTo>
                  <a:lnTo>
                    <a:pt x="4838700" y="459740"/>
                  </a:lnTo>
                  <a:lnTo>
                    <a:pt x="3886200" y="2194560"/>
                  </a:lnTo>
                  <a:lnTo>
                    <a:pt x="5243830" y="753110"/>
                  </a:lnTo>
                  <a:lnTo>
                    <a:pt x="4032250" y="2317750"/>
                  </a:lnTo>
                  <a:lnTo>
                    <a:pt x="5596890" y="1106170"/>
                  </a:lnTo>
                  <a:lnTo>
                    <a:pt x="4155440" y="2462530"/>
                  </a:lnTo>
                  <a:lnTo>
                    <a:pt x="5890260" y="1511300"/>
                  </a:lnTo>
                  <a:lnTo>
                    <a:pt x="4254500" y="2625090"/>
                  </a:lnTo>
                  <a:lnTo>
                    <a:pt x="6117590" y="1955800"/>
                  </a:lnTo>
                  <a:lnTo>
                    <a:pt x="4328160" y="2800350"/>
                  </a:lnTo>
                  <a:lnTo>
                    <a:pt x="6272530" y="2430780"/>
                  </a:lnTo>
                  <a:lnTo>
                    <a:pt x="4372610" y="2984500"/>
                  </a:lnTo>
                  <a:lnTo>
                    <a:pt x="6351270" y="2923540"/>
                  </a:lnTo>
                  <a:lnTo>
                    <a:pt x="4386580" y="3175000"/>
                  </a:lnTo>
                  <a:lnTo>
                    <a:pt x="6350000" y="3425190"/>
                  </a:lnTo>
                  <a:lnTo>
                    <a:pt x="4371340" y="3364230"/>
                  </a:lnTo>
                  <a:lnTo>
                    <a:pt x="6271260" y="3917950"/>
                  </a:lnTo>
                  <a:lnTo>
                    <a:pt x="4326890" y="3548380"/>
                  </a:lnTo>
                  <a:lnTo>
                    <a:pt x="6117590" y="4394200"/>
                  </a:lnTo>
                  <a:lnTo>
                    <a:pt x="4254500" y="3724910"/>
                  </a:lnTo>
                  <a:lnTo>
                    <a:pt x="5890260" y="4838700"/>
                  </a:lnTo>
                  <a:lnTo>
                    <a:pt x="4155440" y="3886200"/>
                  </a:lnTo>
                  <a:lnTo>
                    <a:pt x="5596890" y="5242560"/>
                  </a:lnTo>
                  <a:lnTo>
                    <a:pt x="4032250" y="4030980"/>
                  </a:lnTo>
                  <a:lnTo>
                    <a:pt x="5243830" y="5595620"/>
                  </a:lnTo>
                  <a:lnTo>
                    <a:pt x="3887470" y="4155440"/>
                  </a:lnTo>
                  <a:lnTo>
                    <a:pt x="4839970" y="5890260"/>
                  </a:lnTo>
                  <a:lnTo>
                    <a:pt x="3724910" y="4254500"/>
                  </a:lnTo>
                  <a:lnTo>
                    <a:pt x="4394200" y="6117590"/>
                  </a:lnTo>
                  <a:lnTo>
                    <a:pt x="3549650" y="4328160"/>
                  </a:lnTo>
                  <a:lnTo>
                    <a:pt x="3919220" y="6272530"/>
                  </a:lnTo>
                  <a:lnTo>
                    <a:pt x="3365500" y="4372610"/>
                  </a:lnTo>
                  <a:lnTo>
                    <a:pt x="3426460" y="6351270"/>
                  </a:lnTo>
                  <a:lnTo>
                    <a:pt x="3175000" y="4386580"/>
                  </a:lnTo>
                  <a:lnTo>
                    <a:pt x="2924810" y="6350000"/>
                  </a:lnTo>
                  <a:lnTo>
                    <a:pt x="2985770" y="4371340"/>
                  </a:lnTo>
                  <a:lnTo>
                    <a:pt x="2432050" y="6271260"/>
                  </a:lnTo>
                  <a:lnTo>
                    <a:pt x="2801620" y="4326890"/>
                  </a:lnTo>
                  <a:lnTo>
                    <a:pt x="1955800" y="6117590"/>
                  </a:lnTo>
                  <a:lnTo>
                    <a:pt x="2625090" y="4254500"/>
                  </a:lnTo>
                  <a:lnTo>
                    <a:pt x="1511300" y="5890260"/>
                  </a:lnTo>
                  <a:lnTo>
                    <a:pt x="2462530" y="4155440"/>
                  </a:lnTo>
                  <a:lnTo>
                    <a:pt x="1106170" y="5596890"/>
                  </a:lnTo>
                  <a:lnTo>
                    <a:pt x="2317750" y="4032250"/>
                  </a:lnTo>
                  <a:lnTo>
                    <a:pt x="753110" y="5243830"/>
                  </a:lnTo>
                  <a:lnTo>
                    <a:pt x="2194560" y="3887470"/>
                  </a:lnTo>
                  <a:lnTo>
                    <a:pt x="459740" y="4838700"/>
                  </a:lnTo>
                  <a:lnTo>
                    <a:pt x="2095500" y="3724910"/>
                  </a:lnTo>
                  <a:lnTo>
                    <a:pt x="232410" y="4394200"/>
                  </a:lnTo>
                  <a:lnTo>
                    <a:pt x="2023110" y="3549650"/>
                  </a:lnTo>
                  <a:lnTo>
                    <a:pt x="78740" y="3917950"/>
                  </a:lnTo>
                  <a:lnTo>
                    <a:pt x="1978660" y="3364230"/>
                  </a:lnTo>
                  <a:lnTo>
                    <a:pt x="0" y="3425190"/>
                  </a:lnTo>
                  <a:lnTo>
                    <a:pt x="1963420" y="3175000"/>
                  </a:lnTo>
                  <a:lnTo>
                    <a:pt x="0" y="2924810"/>
                  </a:lnTo>
                  <a:lnTo>
                    <a:pt x="1978660" y="2985770"/>
                  </a:lnTo>
                  <a:lnTo>
                    <a:pt x="78740" y="2432050"/>
                  </a:lnTo>
                  <a:lnTo>
                    <a:pt x="2023110" y="2801620"/>
                  </a:lnTo>
                  <a:lnTo>
                    <a:pt x="232410" y="1955800"/>
                  </a:lnTo>
                  <a:lnTo>
                    <a:pt x="2095500" y="2625090"/>
                  </a:lnTo>
                  <a:lnTo>
                    <a:pt x="459740" y="1511300"/>
                  </a:lnTo>
                  <a:lnTo>
                    <a:pt x="2194560" y="2462530"/>
                  </a:lnTo>
                  <a:lnTo>
                    <a:pt x="753110" y="1106170"/>
                  </a:lnTo>
                  <a:lnTo>
                    <a:pt x="2317750" y="2317750"/>
                  </a:lnTo>
                  <a:lnTo>
                    <a:pt x="1106170" y="753110"/>
                  </a:lnTo>
                  <a:lnTo>
                    <a:pt x="2462530" y="2194560"/>
                  </a:lnTo>
                  <a:lnTo>
                    <a:pt x="1511300" y="459740"/>
                  </a:lnTo>
                  <a:lnTo>
                    <a:pt x="2625090" y="2095500"/>
                  </a:lnTo>
                  <a:lnTo>
                    <a:pt x="1955800" y="232410"/>
                  </a:lnTo>
                  <a:lnTo>
                    <a:pt x="2800350" y="2023110"/>
                  </a:lnTo>
                  <a:lnTo>
                    <a:pt x="2432050" y="78740"/>
                  </a:lnTo>
                  <a:lnTo>
                    <a:pt x="2985770" y="1978660"/>
                  </a:lnTo>
                  <a:lnTo>
                    <a:pt x="2924810" y="0"/>
                  </a:lnTo>
                  <a:lnTo>
                    <a:pt x="3175000" y="1963420"/>
                  </a:lnTo>
                  <a:close/>
                </a:path>
              </a:pathLst>
            </a:custGeom>
            <a:solidFill>
              <a:srgbClr val="FAFAFA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2209800" y="3019296"/>
            <a:ext cx="13106400" cy="3437751"/>
            <a:chOff x="-3826258" y="0"/>
            <a:chExt cx="17475202" cy="4583669"/>
          </a:xfrm>
        </p:grpSpPr>
        <p:sp>
          <p:nvSpPr>
            <p:cNvPr id="5" name="TextBox 5"/>
            <p:cNvSpPr txBox="1"/>
            <p:nvPr/>
          </p:nvSpPr>
          <p:spPr>
            <a:xfrm>
              <a:off x="-3826258" y="1062834"/>
              <a:ext cx="17475202" cy="12234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9600" b="1" dirty="0">
                  <a:solidFill>
                    <a:srgbClr val="F5F5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Thank You</a:t>
              </a:r>
              <a:endParaRPr lang="en-US" sz="9600" b="1" u="none" dirty="0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4845" y="3767462"/>
              <a:ext cx="8362987" cy="816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endParaRPr lang="en-US" sz="3600" b="1" dirty="0">
                <a:solidFill>
                  <a:srgbClr val="F5F5EF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5092900" y="0"/>
              <a:ext cx="652887" cy="515187"/>
            </a:xfrm>
            <a:custGeom>
              <a:avLst/>
              <a:gdLst/>
              <a:ahLst/>
              <a:cxnLst/>
              <a:rect l="l" t="t" r="r" b="b"/>
              <a:pathLst>
                <a:path w="652887" h="515187">
                  <a:moveTo>
                    <a:pt x="0" y="0"/>
                  </a:moveTo>
                  <a:lnTo>
                    <a:pt x="652886" y="0"/>
                  </a:lnTo>
                  <a:lnTo>
                    <a:pt x="652886" y="515187"/>
                  </a:lnTo>
                  <a:lnTo>
                    <a:pt x="0" y="515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1000" y="4776224"/>
            <a:ext cx="6604427" cy="660442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>
                <a:alpha val="9804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472785" y="914400"/>
            <a:ext cx="9316242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What are credit card frauds?</a:t>
            </a:r>
            <a:endParaRPr lang="en-US" sz="6399" b="1" dirty="0">
              <a:solidFill>
                <a:srgbClr val="000000"/>
              </a:solidFill>
              <a:latin typeface="Cormorant Garamond Bold" panose="020B0604020202020204" charset="0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205449" y="9454547"/>
            <a:ext cx="2078929" cy="24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endParaRPr lang="en-US" sz="1400" spc="168" dirty="0">
              <a:solidFill>
                <a:srgbClr val="F5F5E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7FE1A2-ED03-6A48-0AAE-A20C2C073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1028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2A27FF-E039-FF93-0439-6CE8E660C49E}"/>
              </a:ext>
            </a:extLst>
          </p:cNvPr>
          <p:cNvSpPr txBox="1"/>
          <p:nvPr/>
        </p:nvSpPr>
        <p:spPr>
          <a:xfrm>
            <a:off x="6172200" y="2339704"/>
            <a:ext cx="1203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rmorant Garamond Bold" panose="020B0604020202020204" charset="0"/>
              </a:rPr>
              <a:t>Credit card fraud is the unauthorized use of a </a:t>
            </a:r>
          </a:p>
          <a:p>
            <a:r>
              <a:rPr lang="en-US" sz="4800" dirty="0">
                <a:latin typeface="Cormorant Garamond Bold" panose="020B0604020202020204" charset="0"/>
              </a:rPr>
              <a:t>credit card or credit card details to make </a:t>
            </a:r>
          </a:p>
          <a:p>
            <a:r>
              <a:rPr lang="en-US" sz="4800" dirty="0">
                <a:latin typeface="Cormorant Garamond Bold" panose="020B0604020202020204" charset="0"/>
              </a:rPr>
              <a:t>transactions without the cardholder's consent. </a:t>
            </a:r>
            <a:endParaRPr lang="en-US" sz="4800" b="1" dirty="0">
              <a:solidFill>
                <a:srgbClr val="000000"/>
              </a:solidFill>
              <a:latin typeface="Cormorant Garamond Bold" panose="020B0604020202020204" charset="0"/>
              <a:ea typeface="Cormorant Garamond Semi-Bold"/>
              <a:cs typeface="Cormorant Garamond Semi-Bold"/>
              <a:sym typeface="Cormorant Garamond Semi-Bold"/>
            </a:endParaRP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17647C-9294-E7CC-86A0-3F4EE2B81091}"/>
              </a:ext>
            </a:extLst>
          </p:cNvPr>
          <p:cNvSpPr txBox="1"/>
          <p:nvPr/>
        </p:nvSpPr>
        <p:spPr>
          <a:xfrm>
            <a:off x="6019800" y="5372100"/>
            <a:ext cx="1203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4000" dirty="0">
                <a:latin typeface="Cormorant Garamond Bold" panose="020B0604020202020204" charset="0"/>
              </a:rPr>
              <a:t>Card Theft &amp; Skimming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4000" dirty="0">
                <a:latin typeface="Cormorant Garamond Bold" panose="020B0604020202020204" charset="0"/>
              </a:rPr>
              <a:t>Online &amp; Card-Not-Present (CNP) Fraud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4000" dirty="0">
                <a:latin typeface="Cormorant Garamond Bold" panose="020B0604020202020204" charset="0"/>
              </a:rPr>
              <a:t>Identity Theft &amp; Account Takeover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4000" dirty="0">
                <a:latin typeface="Cormorant Garamond Bold" panose="020B0604020202020204" charset="0"/>
              </a:rPr>
              <a:t>Phishing &amp; Social Engineering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A9214F5-9D85-15B2-6733-A2938E980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71F7DB3-F9E7-000A-3D1B-C8A50C7BD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18" name="Group 8">
            <a:extLst>
              <a:ext uri="{FF2B5EF4-FFF2-40B4-BE49-F238E27FC236}">
                <a16:creationId xmlns:a16="http://schemas.microsoft.com/office/drawing/2014/main" id="{CAAF35AB-4674-909A-2B3B-FB962D63607C}"/>
              </a:ext>
            </a:extLst>
          </p:cNvPr>
          <p:cNvGrpSpPr/>
          <p:nvPr/>
        </p:nvGrpSpPr>
        <p:grpSpPr>
          <a:xfrm>
            <a:off x="5715000" y="8889740"/>
            <a:ext cx="12573000" cy="1411968"/>
            <a:chOff x="0" y="0"/>
            <a:chExt cx="6186311" cy="477629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228B60A-6633-71E4-FA5F-BEAE49993933}"/>
                </a:ext>
              </a:extLst>
            </p:cNvPr>
            <p:cNvSpPr/>
            <p:nvPr/>
          </p:nvSpPr>
          <p:spPr>
            <a:xfrm>
              <a:off x="0" y="0"/>
              <a:ext cx="6186311" cy="477629"/>
            </a:xfrm>
            <a:custGeom>
              <a:avLst/>
              <a:gdLst/>
              <a:ahLst/>
              <a:cxnLst/>
              <a:rect l="l" t="t" r="r" b="b"/>
              <a:pathLst>
                <a:path w="6186311" h="477629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89740"/>
            <a:ext cx="18288000" cy="1411968"/>
            <a:chOff x="0" y="0"/>
            <a:chExt cx="6186311" cy="4776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477629"/>
            </a:xfrm>
            <a:custGeom>
              <a:avLst/>
              <a:gdLst/>
              <a:ahLst/>
              <a:cxnLst/>
              <a:rect l="l" t="t" r="r" b="b"/>
              <a:pathLst>
                <a:path w="6186311" h="477629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914400" y="3147160"/>
            <a:ext cx="9898898" cy="3260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000" b="1" dirty="0">
                <a:solidFill>
                  <a:srgbClr val="000000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Algorithms used:</a:t>
            </a:r>
          </a:p>
          <a:p>
            <a:pPr marL="571500" indent="-571500" algn="l">
              <a:lnSpc>
                <a:spcPts val="5124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000000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Logistic Regression </a:t>
            </a:r>
          </a:p>
          <a:p>
            <a:pPr marL="571500" indent="-571500" algn="l">
              <a:lnSpc>
                <a:spcPts val="5124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000000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Random Forest Classifier</a:t>
            </a:r>
          </a:p>
          <a:p>
            <a:pPr marL="571500" indent="-571500" algn="l">
              <a:lnSpc>
                <a:spcPts val="5124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000000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Gradient Boosting Classifier  </a:t>
            </a:r>
          </a:p>
          <a:p>
            <a:pPr marL="571500" indent="-571500" algn="l">
              <a:lnSpc>
                <a:spcPts val="5124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000000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Ada Boosting Classifier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52364" y="2523269"/>
            <a:ext cx="4803428" cy="60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endParaRPr lang="en-US" sz="3600" b="1" u="none" dirty="0">
              <a:solidFill>
                <a:srgbClr val="000000">
                  <a:alpha val="80000"/>
                </a:srgbClr>
              </a:solidFill>
              <a:latin typeface="Cormorant Garamond Semi-Bold"/>
              <a:ea typeface="Cormorant Garamond Semi-Bold"/>
              <a:cs typeface="Cormorant Garamond Semi-Bold"/>
              <a:sym typeface="Cormorant Garamond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8600" y="1371452"/>
            <a:ext cx="6314650" cy="109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Existing System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07B72A-31B6-6FF0-BC72-789858581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90500"/>
            <a:ext cx="7924800" cy="845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7979" y="2277396"/>
            <a:ext cx="5488578" cy="7861040"/>
            <a:chOff x="0" y="0"/>
            <a:chExt cx="4433570" cy="63500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99711" y="2277396"/>
            <a:ext cx="5488578" cy="7861040"/>
            <a:chOff x="0" y="0"/>
            <a:chExt cx="443357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151443" y="2277396"/>
            <a:ext cx="5488578" cy="7861040"/>
            <a:chOff x="0" y="0"/>
            <a:chExt cx="4433570" cy="63500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0" y="8889740"/>
            <a:ext cx="18288000" cy="1411968"/>
            <a:chOff x="0" y="0"/>
            <a:chExt cx="6186311" cy="4776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86311" cy="477629"/>
            </a:xfrm>
            <a:custGeom>
              <a:avLst/>
              <a:gdLst/>
              <a:ahLst/>
              <a:cxnLst/>
              <a:rect l="l" t="t" r="r" b="b"/>
              <a:pathLst>
                <a:path w="6186311" h="477629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92829" y="4837422"/>
            <a:ext cx="4887880" cy="2069029"/>
            <a:chOff x="-118671" y="-960647"/>
            <a:chExt cx="6517174" cy="2758703"/>
          </a:xfrm>
        </p:grpSpPr>
        <p:sp>
          <p:nvSpPr>
            <p:cNvPr id="15" name="TextBox 15"/>
            <p:cNvSpPr txBox="1"/>
            <p:nvPr/>
          </p:nvSpPr>
          <p:spPr>
            <a:xfrm>
              <a:off x="-118671" y="-960647"/>
              <a:ext cx="6398504" cy="816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000000"/>
                  </a:solidFill>
                  <a:latin typeface="Arial Black" panose="020B0A04020102020204" pitchFamily="34" charset="0"/>
                  <a:ea typeface="Cormorant Garamond Semi-Bold"/>
                  <a:cs typeface="Cormorant Garamond Semi-Bold"/>
                  <a:sym typeface="Cormorant Garamond Semi-Bold"/>
                </a:rPr>
                <a:t>Imbalanced Data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54403"/>
              <a:ext cx="6398503" cy="5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84537" y="4837422"/>
            <a:ext cx="4798877" cy="61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Arial Black" panose="020B0A04020102020204" pitchFamily="34" charset="0"/>
                <a:ea typeface="Cormorant Garamond Semi-Bold"/>
                <a:cs typeface="Cormorant Garamond Semi-Bold"/>
                <a:sym typeface="Cormorant Garamond Semi-Bold"/>
              </a:rPr>
              <a:t>Overfitting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96294" y="4837422"/>
            <a:ext cx="4798877" cy="61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Arial Black" panose="020B0A04020102020204" pitchFamily="34" charset="0"/>
                <a:ea typeface="Cormorant Garamond Semi-Bold"/>
                <a:cs typeface="Cormorant Garamond Semi-Bold"/>
                <a:sym typeface="Cormorant Garamond Semi-Bold"/>
              </a:rPr>
              <a:t>Limited Accuracy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2000" y="315918"/>
            <a:ext cx="9316242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Drawbacks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F542B5-6D6B-C2E4-1CAB-F72F5E5846E9}"/>
              </a:ext>
            </a:extLst>
          </p:cNvPr>
          <p:cNvSpPr txBox="1"/>
          <p:nvPr/>
        </p:nvSpPr>
        <p:spPr>
          <a:xfrm>
            <a:off x="762000" y="6314045"/>
            <a:ext cx="54885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Fraudulent transactions are rare, making it hard for models to generalize.</a:t>
            </a:r>
            <a:endParaRPr lang="en-IN" sz="3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E76310-F6B1-D960-262F-8E248E091154}"/>
              </a:ext>
            </a:extLst>
          </p:cNvPr>
          <p:cNvSpPr txBox="1"/>
          <p:nvPr/>
        </p:nvSpPr>
        <p:spPr>
          <a:xfrm>
            <a:off x="6784536" y="6314045"/>
            <a:ext cx="4798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models perform well</a:t>
            </a:r>
          </a:p>
          <a:p>
            <a:r>
              <a:rPr lang="en-US" sz="3200" dirty="0"/>
              <a:t>during training but fail in </a:t>
            </a:r>
          </a:p>
          <a:p>
            <a:r>
              <a:rPr lang="en-US" sz="3200" dirty="0"/>
              <a:t>real-world applications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5D964E-B62E-3CC6-011C-513B6E5FD0E5}"/>
              </a:ext>
            </a:extLst>
          </p:cNvPr>
          <p:cNvSpPr txBox="1"/>
          <p:nvPr/>
        </p:nvSpPr>
        <p:spPr>
          <a:xfrm>
            <a:off x="12132282" y="6314045"/>
            <a:ext cx="5680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Traditional models fail to capture</a:t>
            </a:r>
          </a:p>
          <a:p>
            <a:r>
              <a:rPr lang="en-IN" sz="3200" dirty="0"/>
              <a:t>complex patterns in large </a:t>
            </a:r>
          </a:p>
          <a:p>
            <a:r>
              <a:rPr lang="en-IN" sz="3200" dirty="0"/>
              <a:t>datasets.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ED8E0958-8162-B5AE-E848-8D6DF072DDB4}"/>
              </a:ext>
            </a:extLst>
          </p:cNvPr>
          <p:cNvGrpSpPr>
            <a:grpSpLocks noChangeAspect="1"/>
          </p:cNvGrpSpPr>
          <p:nvPr/>
        </p:nvGrpSpPr>
        <p:grpSpPr>
          <a:xfrm>
            <a:off x="-152400" y="1212979"/>
            <a:ext cx="18287999" cy="7676761"/>
            <a:chOff x="17056" y="-757534"/>
            <a:chExt cx="13699489" cy="63500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8205CFBE-917F-3868-8077-BA6C63F7EEB4}"/>
                </a:ext>
              </a:extLst>
            </p:cNvPr>
            <p:cNvSpPr/>
            <p:nvPr/>
          </p:nvSpPr>
          <p:spPr>
            <a:xfrm>
              <a:off x="17056" y="-757534"/>
              <a:ext cx="13699489" cy="6350000"/>
            </a:xfrm>
            <a:custGeom>
              <a:avLst/>
              <a:gdLst/>
              <a:ahLst/>
              <a:cxnLst/>
              <a:rect l="l" t="t" r="r" b="b"/>
              <a:pathLst>
                <a:path w="13699489" h="6350000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89" y="1899920"/>
                    <a:pt x="13699489" y="1899920"/>
                  </a:cubicBezTo>
                  <a:lnTo>
                    <a:pt x="13699489" y="635000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9804"/>
              </a:scheme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89740"/>
            <a:ext cx="18288000" cy="1411968"/>
            <a:chOff x="0" y="0"/>
            <a:chExt cx="6186311" cy="4776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477629"/>
            </a:xfrm>
            <a:custGeom>
              <a:avLst/>
              <a:gdLst/>
              <a:ahLst/>
              <a:cxnLst/>
              <a:rect l="l" t="t" r="r" b="b"/>
              <a:pathLst>
                <a:path w="6186311" h="477629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03037" y="1156346"/>
            <a:ext cx="6057416" cy="109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Proposed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8624" y="2858328"/>
            <a:ext cx="6001109" cy="384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IN" sz="4400" b="1" dirty="0">
                <a:solidFill>
                  <a:srgbClr val="000000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rPr>
              <a:t>* </a:t>
            </a:r>
            <a:r>
              <a:rPr lang="en-IN" sz="4400" dirty="0"/>
              <a:t>Sequential deep learning model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IN" sz="4400" dirty="0"/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IN" sz="4400" b="1" dirty="0">
                <a:solidFill>
                  <a:srgbClr val="000000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rPr>
              <a:t>*Bi-LSTM model- It is a  type of RNN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4400" b="1" dirty="0">
              <a:solidFill>
                <a:srgbClr val="000000"/>
              </a:solidFill>
              <a:latin typeface="Cormorant Garamond Semi-Bold"/>
              <a:ea typeface="Cormorant Garamond Semi-Bold"/>
              <a:cs typeface="Cormorant Garamond Semi-Bold"/>
              <a:sym typeface="Cormorant Garamond Semi-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70099-70D7-58CA-A4CF-A058CC302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9"/>
          <a:stretch/>
        </p:blipFill>
        <p:spPr>
          <a:xfrm>
            <a:off x="0" y="24709"/>
            <a:ext cx="9458742" cy="8889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206" y="2130117"/>
            <a:ext cx="18288000" cy="8476870"/>
            <a:chOff x="0" y="0"/>
            <a:chExt cx="136994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99489" cy="6350000"/>
            </a:xfrm>
            <a:custGeom>
              <a:avLst/>
              <a:gdLst/>
              <a:ahLst/>
              <a:cxnLst/>
              <a:rect l="l" t="t" r="r" b="b"/>
              <a:pathLst>
                <a:path w="13699489" h="6350000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89" y="1899920"/>
                    <a:pt x="13699489" y="1899920"/>
                  </a:cubicBezTo>
                  <a:lnTo>
                    <a:pt x="13699489" y="6350000"/>
                  </a:lnTo>
                  <a:close/>
                </a:path>
              </a:pathLst>
            </a:custGeom>
            <a:solidFill>
              <a:srgbClr val="FAFAFA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2666999" y="914400"/>
            <a:ext cx="12538449" cy="1215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	Why Use Deep Learning  </a:t>
            </a:r>
            <a:r>
              <a:rPr lang="en-US" sz="9600" b="1" dirty="0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7731" y="2451535"/>
            <a:ext cx="4571999" cy="612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u="none" dirty="0">
                <a:solidFill>
                  <a:srgbClr val="FFFFFF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rPr>
              <a:t>Handles Complexity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41706" y="2465011"/>
            <a:ext cx="3604589" cy="61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u="none" dirty="0">
                <a:solidFill>
                  <a:srgbClr val="FFFFFF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rPr>
              <a:t>High Accuracy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10247" y="2465011"/>
            <a:ext cx="3604589" cy="61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rPr>
              <a:t>Feature Extraction</a:t>
            </a:r>
            <a:endParaRPr lang="en-US" sz="3600" b="1" u="none" dirty="0">
              <a:solidFill>
                <a:srgbClr val="FFFFFF"/>
              </a:solidFill>
              <a:latin typeface="Cormorant Garamond Semi-Bold"/>
              <a:ea typeface="Cormorant Garamond Semi-Bold"/>
              <a:cs typeface="Cormorant Garamond Semi-Bold"/>
              <a:sym typeface="Cormorant Garamond Semi-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952090" y="3356398"/>
            <a:ext cx="4696607" cy="5437772"/>
            <a:chOff x="0" y="0"/>
            <a:chExt cx="6262143" cy="725036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262143" cy="7250362"/>
              <a:chOff x="0" y="0"/>
              <a:chExt cx="967129" cy="11197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67129" cy="1119750"/>
              </a:xfrm>
              <a:custGeom>
                <a:avLst/>
                <a:gdLst/>
                <a:ahLst/>
                <a:cxnLst/>
                <a:rect l="l" t="t" r="r" b="b"/>
                <a:pathLst>
                  <a:path w="967129" h="1119750">
                    <a:moveTo>
                      <a:pt x="842669" y="1119750"/>
                    </a:moveTo>
                    <a:lnTo>
                      <a:pt x="124460" y="1119750"/>
                    </a:lnTo>
                    <a:cubicBezTo>
                      <a:pt x="55880" y="1119750"/>
                      <a:pt x="0" y="1063870"/>
                      <a:pt x="0" y="9952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42669" y="0"/>
                    </a:lnTo>
                    <a:cubicBezTo>
                      <a:pt x="911249" y="0"/>
                      <a:pt x="967129" y="55880"/>
                      <a:pt x="967129" y="124460"/>
                    </a:cubicBezTo>
                    <a:lnTo>
                      <a:pt x="967129" y="995290"/>
                    </a:lnTo>
                    <a:cubicBezTo>
                      <a:pt x="967129" y="1063870"/>
                      <a:pt x="911249" y="1119750"/>
                      <a:pt x="842669" y="111975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Freeform 11"/>
            <p:cNvSpPr/>
            <p:nvPr/>
          </p:nvSpPr>
          <p:spPr>
            <a:xfrm>
              <a:off x="2920625" y="2216742"/>
              <a:ext cx="420893" cy="332123"/>
            </a:xfrm>
            <a:custGeom>
              <a:avLst/>
              <a:gdLst/>
              <a:ahLst/>
              <a:cxnLst/>
              <a:rect l="l" t="t" r="r" b="b"/>
              <a:pathLst>
                <a:path w="420893" h="332123">
                  <a:moveTo>
                    <a:pt x="0" y="0"/>
                  </a:moveTo>
                  <a:lnTo>
                    <a:pt x="420893" y="0"/>
                  </a:lnTo>
                  <a:lnTo>
                    <a:pt x="420893" y="332122"/>
                  </a:lnTo>
                  <a:lnTo>
                    <a:pt x="0" y="332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549499" y="946471"/>
              <a:ext cx="5163146" cy="61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 lang="en-US" sz="2400" b="1" dirty="0">
                <a:solidFill>
                  <a:srgbClr val="000000">
                    <a:alpha val="80000"/>
                  </a:srgbClr>
                </a:solidFill>
                <a:latin typeface="HK Grotesk Semi-Bold"/>
                <a:ea typeface="HK Grotesk Semi-Bold"/>
                <a:cs typeface="HK Grotesk Semi-Bold"/>
                <a:sym typeface="HK Grotesk Semi-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1432" y="2897038"/>
              <a:ext cx="5099280" cy="2379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600" dirty="0"/>
                <a:t>DL models can identify intricate patterns in large datasets.</a:t>
              </a:r>
              <a:endParaRPr lang="en-US" sz="3600" u="none" dirty="0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95837" y="3356398"/>
            <a:ext cx="4696607" cy="5437772"/>
            <a:chOff x="0" y="0"/>
            <a:chExt cx="6262143" cy="725036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262143" cy="7250362"/>
              <a:chOff x="0" y="0"/>
              <a:chExt cx="967129" cy="111975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67129" cy="1119750"/>
              </a:xfrm>
              <a:custGeom>
                <a:avLst/>
                <a:gdLst/>
                <a:ahLst/>
                <a:cxnLst/>
                <a:rect l="l" t="t" r="r" b="b"/>
                <a:pathLst>
                  <a:path w="967129" h="1119750">
                    <a:moveTo>
                      <a:pt x="842669" y="1119750"/>
                    </a:moveTo>
                    <a:lnTo>
                      <a:pt x="124460" y="1119750"/>
                    </a:lnTo>
                    <a:cubicBezTo>
                      <a:pt x="55880" y="1119750"/>
                      <a:pt x="0" y="1063870"/>
                      <a:pt x="0" y="9952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42669" y="0"/>
                    </a:lnTo>
                    <a:cubicBezTo>
                      <a:pt x="911249" y="0"/>
                      <a:pt x="967129" y="55880"/>
                      <a:pt x="967129" y="124460"/>
                    </a:cubicBezTo>
                    <a:lnTo>
                      <a:pt x="967129" y="995290"/>
                    </a:lnTo>
                    <a:cubicBezTo>
                      <a:pt x="967129" y="1063870"/>
                      <a:pt x="911249" y="1119750"/>
                      <a:pt x="842669" y="111975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Freeform 17"/>
            <p:cNvSpPr/>
            <p:nvPr/>
          </p:nvSpPr>
          <p:spPr>
            <a:xfrm>
              <a:off x="2920625" y="2216742"/>
              <a:ext cx="420893" cy="332123"/>
            </a:xfrm>
            <a:custGeom>
              <a:avLst/>
              <a:gdLst/>
              <a:ahLst/>
              <a:cxnLst/>
              <a:rect l="l" t="t" r="r" b="b"/>
              <a:pathLst>
                <a:path w="420893" h="332123">
                  <a:moveTo>
                    <a:pt x="0" y="0"/>
                  </a:moveTo>
                  <a:lnTo>
                    <a:pt x="420893" y="0"/>
                  </a:lnTo>
                  <a:lnTo>
                    <a:pt x="420893" y="332122"/>
                  </a:lnTo>
                  <a:lnTo>
                    <a:pt x="0" y="332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581432" y="2897038"/>
              <a:ext cx="5099280" cy="2940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600" dirty="0"/>
                <a:t>Techniques </a:t>
              </a:r>
              <a:r>
                <a:rPr lang="en-US" sz="3600"/>
                <a:t>like ANN </a:t>
              </a:r>
              <a:r>
                <a:rPr lang="en-US" sz="3600" dirty="0"/>
                <a:t>enhance sequence learning, improving fraud detection rates.</a:t>
              </a:r>
              <a:endParaRPr lang="en-US" sz="3600" u="none" dirty="0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64238" y="3356398"/>
            <a:ext cx="4696607" cy="5437772"/>
            <a:chOff x="0" y="0"/>
            <a:chExt cx="6262143" cy="725036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262143" cy="7250362"/>
              <a:chOff x="0" y="0"/>
              <a:chExt cx="967129" cy="11197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67129" cy="1119750"/>
              </a:xfrm>
              <a:custGeom>
                <a:avLst/>
                <a:gdLst/>
                <a:ahLst/>
                <a:cxnLst/>
                <a:rect l="l" t="t" r="r" b="b"/>
                <a:pathLst>
                  <a:path w="967129" h="1119750">
                    <a:moveTo>
                      <a:pt x="842669" y="1119750"/>
                    </a:moveTo>
                    <a:lnTo>
                      <a:pt x="124460" y="1119750"/>
                    </a:lnTo>
                    <a:cubicBezTo>
                      <a:pt x="55880" y="1119750"/>
                      <a:pt x="0" y="1063870"/>
                      <a:pt x="0" y="9952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42669" y="0"/>
                    </a:lnTo>
                    <a:cubicBezTo>
                      <a:pt x="911249" y="0"/>
                      <a:pt x="967129" y="55880"/>
                      <a:pt x="967129" y="124460"/>
                    </a:cubicBezTo>
                    <a:lnTo>
                      <a:pt x="967129" y="995290"/>
                    </a:lnTo>
                    <a:cubicBezTo>
                      <a:pt x="967129" y="1063870"/>
                      <a:pt x="911249" y="1119750"/>
                      <a:pt x="842669" y="111975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Freeform 23"/>
            <p:cNvSpPr/>
            <p:nvPr/>
          </p:nvSpPr>
          <p:spPr>
            <a:xfrm>
              <a:off x="2920625" y="2216742"/>
              <a:ext cx="420893" cy="332123"/>
            </a:xfrm>
            <a:custGeom>
              <a:avLst/>
              <a:gdLst/>
              <a:ahLst/>
              <a:cxnLst/>
              <a:rect l="l" t="t" r="r" b="b"/>
              <a:pathLst>
                <a:path w="420893" h="332123">
                  <a:moveTo>
                    <a:pt x="0" y="0"/>
                  </a:moveTo>
                  <a:lnTo>
                    <a:pt x="420893" y="0"/>
                  </a:lnTo>
                  <a:lnTo>
                    <a:pt x="420893" y="332122"/>
                  </a:lnTo>
                  <a:lnTo>
                    <a:pt x="0" y="332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581432" y="2897038"/>
              <a:ext cx="5099280" cy="5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8829960-34CD-7170-6B38-79F0EB446618}"/>
              </a:ext>
            </a:extLst>
          </p:cNvPr>
          <p:cNvSpPr txBox="1"/>
          <p:nvPr/>
        </p:nvSpPr>
        <p:spPr>
          <a:xfrm>
            <a:off x="12201679" y="5451213"/>
            <a:ext cx="4337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Automatically detects important features without extensive manual engineering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3293A9-F44B-E968-10AA-3D71EFF3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2083538"/>
            <a:ext cx="8017911" cy="63446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8889740"/>
            <a:ext cx="18288000" cy="1411968"/>
            <a:chOff x="0" y="0"/>
            <a:chExt cx="6186311" cy="4776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477629"/>
            </a:xfrm>
            <a:custGeom>
              <a:avLst/>
              <a:gdLst/>
              <a:ahLst/>
              <a:cxnLst/>
              <a:rect l="l" t="t" r="r" b="b"/>
              <a:pathLst>
                <a:path w="6186311" h="477629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699" y="522865"/>
            <a:ext cx="8017911" cy="109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 Set Overview: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19200" y="2293678"/>
            <a:ext cx="16537493" cy="5995616"/>
            <a:chOff x="0" y="-853362"/>
            <a:chExt cx="22049991" cy="7994155"/>
          </a:xfrm>
        </p:grpSpPr>
        <p:sp>
          <p:nvSpPr>
            <p:cNvPr id="8" name="TextBox 8"/>
            <p:cNvSpPr txBox="1"/>
            <p:nvPr/>
          </p:nvSpPr>
          <p:spPr>
            <a:xfrm>
              <a:off x="11074400" y="-853362"/>
              <a:ext cx="10975591" cy="7994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71500" indent="-571500" algn="l">
                <a:lnSpc>
                  <a:spcPts val="4319"/>
                </a:lnSpc>
                <a:buFont typeface="Wingdings" panose="05000000000000000000" pitchFamily="2" charset="2"/>
                <a:buChar char="ü"/>
              </a:pPr>
              <a:r>
                <a:rPr lang="en-US" sz="3200" b="1" dirty="0">
                  <a:solidFill>
                    <a:srgbClr val="000000"/>
                  </a:solidFill>
                  <a:ea typeface="Cormorant Garamond Semi-Bold"/>
                  <a:cs typeface="Cormorant Garamond Semi-Bold"/>
                  <a:sym typeface="Cormorant Garamond Semi-Bold"/>
                </a:rPr>
                <a:t>Source: Kaggle</a:t>
              </a:r>
            </a:p>
            <a:p>
              <a:pPr marL="571500" indent="-571500" algn="l">
                <a:lnSpc>
                  <a:spcPts val="4319"/>
                </a:lnSpc>
                <a:buFont typeface="Wingdings" panose="05000000000000000000" pitchFamily="2" charset="2"/>
                <a:buChar char="ü"/>
              </a:pPr>
              <a:r>
                <a:rPr lang="en-US" sz="3200" b="1" dirty="0">
                  <a:solidFill>
                    <a:srgbClr val="000000"/>
                  </a:solidFill>
                  <a:ea typeface="Cormorant Garamond Semi-Bold"/>
                  <a:cs typeface="Cormorant Garamond Semi-Bold"/>
                  <a:sym typeface="Cormorant Garamond Semi-Bold"/>
                </a:rPr>
                <a:t> Records: 284,807        transactions (2-day period, Sept 2013)</a:t>
              </a:r>
            </a:p>
            <a:p>
              <a:pPr marL="571500" indent="-571500" algn="l">
                <a:lnSpc>
                  <a:spcPts val="4319"/>
                </a:lnSpc>
                <a:buFont typeface="Wingdings" panose="05000000000000000000" pitchFamily="2" charset="2"/>
                <a:buChar char="ü"/>
              </a:pPr>
              <a:r>
                <a:rPr lang="en-US" sz="3200" b="1" dirty="0">
                  <a:solidFill>
                    <a:srgbClr val="000000"/>
                  </a:solidFill>
                  <a:ea typeface="Cormorant Garamond Semi-Bold"/>
                  <a:cs typeface="Cormorant Garamond Semi-Bold"/>
                  <a:sym typeface="Cormorant Garamond Semi-Bold"/>
                </a:rPr>
                <a:t> Fraud Cases:  492 (≈0.17%) – Highly imbalanced</a:t>
              </a:r>
            </a:p>
            <a:p>
              <a:pPr marL="571500" indent="-571500" algn="l">
                <a:lnSpc>
                  <a:spcPts val="4319"/>
                </a:lnSpc>
                <a:buFont typeface="Wingdings" panose="05000000000000000000" pitchFamily="2" charset="2"/>
                <a:buChar char="ü"/>
              </a:pPr>
              <a:r>
                <a:rPr lang="en-US" sz="3200" b="1" dirty="0">
                  <a:solidFill>
                    <a:srgbClr val="000000"/>
                  </a:solidFill>
                  <a:ea typeface="Cormorant Garamond Semi-Bold"/>
                  <a:cs typeface="Cormorant Garamond Semi-Bold"/>
                  <a:sym typeface="Cormorant Garamond Semi-Bold"/>
                </a:rPr>
                <a:t> Features: Time, Amount,  V1–V28(anonymized features )</a:t>
              </a:r>
            </a:p>
            <a:p>
              <a:pPr marL="571500" indent="-571500" algn="l">
                <a:lnSpc>
                  <a:spcPts val="4319"/>
                </a:lnSpc>
                <a:buFont typeface="Wingdings" panose="05000000000000000000" pitchFamily="2" charset="2"/>
                <a:buChar char="ü"/>
              </a:pPr>
              <a:r>
                <a:rPr lang="en-US" sz="3200" b="1" dirty="0">
                  <a:solidFill>
                    <a:srgbClr val="000000"/>
                  </a:solidFill>
                  <a:ea typeface="Cormorant Garamond Semi-Bold"/>
                  <a:cs typeface="Cormorant Garamond Semi-Bold"/>
                  <a:sym typeface="Cormorant Garamond Semi-Bold"/>
                </a:rPr>
                <a:t>Class: Target (0 = Legitimate, 1 = Fraud)</a:t>
              </a:r>
            </a:p>
            <a:p>
              <a:pPr marL="571500" indent="-571500" algn="l">
                <a:lnSpc>
                  <a:spcPts val="4319"/>
                </a:lnSpc>
                <a:buFont typeface="Wingdings" panose="05000000000000000000" pitchFamily="2" charset="2"/>
                <a:buChar char="ü"/>
              </a:pPr>
              <a:endParaRPr lang="en-US" sz="3200" b="1" dirty="0">
                <a:solidFill>
                  <a:srgbClr val="000000"/>
                </a:solidFill>
                <a:ea typeface="Cormorant Garamond Semi-Bold"/>
                <a:cs typeface="Cormorant Garamond Semi-Bold"/>
                <a:sym typeface="Cormorant Garamond Semi-Bold"/>
              </a:endParaRPr>
            </a:p>
            <a:p>
              <a:pPr marL="571500" indent="-571500" algn="l">
                <a:lnSpc>
                  <a:spcPts val="4319"/>
                </a:lnSpc>
                <a:buFont typeface="Wingdings" panose="05000000000000000000" pitchFamily="2" charset="2"/>
                <a:buChar char="v"/>
              </a:pPr>
              <a:r>
                <a:rPr lang="en-US" sz="3200" b="1" dirty="0">
                  <a:solidFill>
                    <a:srgbClr val="000000"/>
                  </a:solidFill>
                  <a:ea typeface="Cormorant Garamond Semi-Bold"/>
                  <a:cs typeface="Cormorant Garamond Semi-Bold"/>
                  <a:sym typeface="Cormorant Garamond Semi-Bold"/>
                  <a:hlinkClick r:id="rId3"/>
                </a:rPr>
                <a:t>Dataset Link</a:t>
              </a:r>
              <a:endParaRPr lang="en-US" sz="3200" b="1" dirty="0">
                <a:solidFill>
                  <a:srgbClr val="000000"/>
                </a:solidFill>
                <a:ea typeface="Cormorant Garamond Semi-Bold"/>
                <a:cs typeface="Cormorant Garamond Semi-Bold"/>
                <a:sym typeface="Cormorant Garamond Semi-Bold"/>
              </a:endParaRPr>
            </a:p>
            <a:p>
              <a:pPr marL="342900" indent="-342900" algn="l">
                <a:lnSpc>
                  <a:spcPts val="4319"/>
                </a:lnSpc>
                <a:buFont typeface="Wingdings" panose="05000000000000000000" pitchFamily="2" charset="2"/>
                <a:buChar char="ü"/>
              </a:pPr>
              <a:endParaRPr lang="en-US" sz="2000" b="1" dirty="0">
                <a:solidFill>
                  <a:srgbClr val="000000"/>
                </a:solidFill>
                <a:ea typeface="Cormorant Garamond Semi-Bold"/>
                <a:cs typeface="Cormorant Garamond Semi-Bold"/>
                <a:sym typeface="Cormorant Garamond Semi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35311"/>
              <a:ext cx="6497476" cy="5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95348-0FC1-C46C-00F0-F775EE50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E930BE-D17E-5883-C022-B64C118E5E1A}"/>
              </a:ext>
            </a:extLst>
          </p:cNvPr>
          <p:cNvSpPr/>
          <p:nvPr/>
        </p:nvSpPr>
        <p:spPr>
          <a:xfrm>
            <a:off x="9296400" y="2013483"/>
            <a:ext cx="8382000" cy="54922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2F56BBD-2D08-01A0-30C1-0B4D308A45E7}"/>
              </a:ext>
            </a:extLst>
          </p:cNvPr>
          <p:cNvGrpSpPr/>
          <p:nvPr/>
        </p:nvGrpSpPr>
        <p:grpSpPr>
          <a:xfrm>
            <a:off x="0" y="8889740"/>
            <a:ext cx="18288000" cy="1411968"/>
            <a:chOff x="0" y="0"/>
            <a:chExt cx="6186311" cy="47762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7C74522-AED1-47D4-2F17-932C20E9EF29}"/>
                </a:ext>
              </a:extLst>
            </p:cNvPr>
            <p:cNvSpPr/>
            <p:nvPr/>
          </p:nvSpPr>
          <p:spPr>
            <a:xfrm>
              <a:off x="0" y="0"/>
              <a:ext cx="6186311" cy="477629"/>
            </a:xfrm>
            <a:custGeom>
              <a:avLst/>
              <a:gdLst/>
              <a:ahLst/>
              <a:cxnLst/>
              <a:rect l="l" t="t" r="r" b="b"/>
              <a:pathLst>
                <a:path w="6186311" h="477629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CCA8903-E6D5-3400-B0F7-02EA04C28A02}"/>
              </a:ext>
            </a:extLst>
          </p:cNvPr>
          <p:cNvSpPr txBox="1"/>
          <p:nvPr/>
        </p:nvSpPr>
        <p:spPr>
          <a:xfrm>
            <a:off x="1028700" y="914400"/>
            <a:ext cx="8017911" cy="109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Results: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F6E00BA-8828-544D-56A6-33EBC621C6A9}"/>
              </a:ext>
            </a:extLst>
          </p:cNvPr>
          <p:cNvGrpSpPr/>
          <p:nvPr/>
        </p:nvGrpSpPr>
        <p:grpSpPr>
          <a:xfrm>
            <a:off x="1028700" y="2823521"/>
            <a:ext cx="7581900" cy="3860031"/>
            <a:chOff x="0" y="-1403341"/>
            <a:chExt cx="10109201" cy="5146708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76AAC7E-5000-5B71-D156-CF066B88DC78}"/>
                </a:ext>
              </a:extLst>
            </p:cNvPr>
            <p:cNvSpPr txBox="1"/>
            <p:nvPr/>
          </p:nvSpPr>
          <p:spPr>
            <a:xfrm>
              <a:off x="32775" y="-1403341"/>
              <a:ext cx="10076426" cy="5146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71500" indent="-571500" algn="l">
                <a:lnSpc>
                  <a:spcPts val="4319"/>
                </a:lnSpc>
                <a:buFont typeface="Arial" panose="020B0604020202020204" pitchFamily="34" charset="0"/>
                <a:buChar char="•"/>
              </a:pPr>
              <a:r>
                <a:rPr lang="en-US" sz="3600" dirty="0"/>
                <a:t>High overall accuracy: 99.96%</a:t>
              </a:r>
            </a:p>
            <a:p>
              <a:pPr marL="571500" indent="-571500" algn="l">
                <a:lnSpc>
                  <a:spcPts val="4319"/>
                </a:lnSpc>
                <a:buFont typeface="Arial" panose="020B0604020202020204" pitchFamily="34" charset="0"/>
                <a:buChar char="•"/>
              </a:pPr>
              <a:r>
                <a:rPr lang="en-US" sz="3600" dirty="0"/>
                <a:t>Fraud detection recall: 100% – no fraud cases missed</a:t>
              </a:r>
            </a:p>
            <a:p>
              <a:pPr marL="571500" indent="-571500" algn="l">
                <a:lnSpc>
                  <a:spcPts val="4319"/>
                </a:lnSpc>
                <a:buFont typeface="Arial" panose="020B0604020202020204" pitchFamily="34" charset="0"/>
                <a:buChar char="•"/>
              </a:pPr>
              <a:r>
                <a:rPr lang="en-US" sz="3600" dirty="0"/>
                <a:t>Fraud precision: 80% – some false positives exist </a:t>
              </a:r>
            </a:p>
            <a:p>
              <a:pPr marL="571500" indent="-571500" algn="l">
                <a:lnSpc>
                  <a:spcPts val="4319"/>
                </a:lnSpc>
                <a:buFont typeface="Arial" panose="020B0604020202020204" pitchFamily="34" charset="0"/>
                <a:buChar char="•"/>
              </a:pPr>
              <a:r>
                <a:rPr lang="en-US" sz="3600" dirty="0"/>
                <a:t>Balanced performance using            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Bi-LSTM</a:t>
              </a:r>
              <a:r>
                <a:rPr lang="en-US" sz="3600" dirty="0"/>
                <a:t> on imbalanced data</a:t>
              </a:r>
              <a:endParaRPr lang="en-US" sz="3600" b="1" dirty="0">
                <a:solidFill>
                  <a:srgbClr val="000000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2511682-5BA5-57B9-6209-473DD4F900B8}"/>
                </a:ext>
              </a:extLst>
            </p:cNvPr>
            <p:cNvSpPr txBox="1"/>
            <p:nvPr/>
          </p:nvSpPr>
          <p:spPr>
            <a:xfrm>
              <a:off x="0" y="1935311"/>
              <a:ext cx="6497476" cy="5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047168-D6B8-588E-977E-F29DB2951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626" y="2400300"/>
            <a:ext cx="7451674" cy="48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2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8E57AB-7A45-5067-2CE5-8580C95BA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421D835-906D-B32B-5C06-F851AA6F73A4}"/>
              </a:ext>
            </a:extLst>
          </p:cNvPr>
          <p:cNvGrpSpPr/>
          <p:nvPr/>
        </p:nvGrpSpPr>
        <p:grpSpPr>
          <a:xfrm>
            <a:off x="0" y="8889740"/>
            <a:ext cx="18288000" cy="1411968"/>
            <a:chOff x="0" y="0"/>
            <a:chExt cx="6186311" cy="47762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869C58F-C54A-5175-4B0E-DC41D3FD9EAF}"/>
                </a:ext>
              </a:extLst>
            </p:cNvPr>
            <p:cNvSpPr/>
            <p:nvPr/>
          </p:nvSpPr>
          <p:spPr>
            <a:xfrm>
              <a:off x="0" y="0"/>
              <a:ext cx="6186311" cy="477629"/>
            </a:xfrm>
            <a:custGeom>
              <a:avLst/>
              <a:gdLst/>
              <a:ahLst/>
              <a:cxnLst/>
              <a:rect l="l" t="t" r="r" b="b"/>
              <a:pathLst>
                <a:path w="6186311" h="477629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CBC5159-D107-F32F-699E-2EFC5D2A0A51}"/>
              </a:ext>
            </a:extLst>
          </p:cNvPr>
          <p:cNvSpPr txBox="1"/>
          <p:nvPr/>
        </p:nvSpPr>
        <p:spPr>
          <a:xfrm>
            <a:off x="1028700" y="914400"/>
            <a:ext cx="8017911" cy="109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Loss due to frauds: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B7B3851-3D9A-5A45-EB43-876F55305CC4}"/>
              </a:ext>
            </a:extLst>
          </p:cNvPr>
          <p:cNvGrpSpPr/>
          <p:nvPr/>
        </p:nvGrpSpPr>
        <p:grpSpPr>
          <a:xfrm>
            <a:off x="1028700" y="3876027"/>
            <a:ext cx="6001109" cy="3915816"/>
            <a:chOff x="0" y="0"/>
            <a:chExt cx="8001479" cy="5221088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6D647B6-70E9-FE78-7E71-2A06CAA34B3F}"/>
                </a:ext>
              </a:extLst>
            </p:cNvPr>
            <p:cNvSpPr txBox="1"/>
            <p:nvPr/>
          </p:nvSpPr>
          <p:spPr>
            <a:xfrm>
              <a:off x="0" y="0"/>
              <a:ext cx="8001479" cy="5221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 algn="l">
                <a:lnSpc>
                  <a:spcPts val="4319"/>
                </a:lnSpc>
                <a:buFont typeface="Arial" panose="020B0604020202020204" pitchFamily="34" charset="0"/>
                <a:buChar char="•"/>
              </a:pPr>
              <a:r>
                <a:rPr lang="en-IN" sz="5400" dirty="0"/>
                <a:t>Financial Impact</a:t>
              </a:r>
            </a:p>
            <a:p>
              <a:pPr marL="571500" indent="-571500" algn="l">
                <a:lnSpc>
                  <a:spcPts val="4319"/>
                </a:lnSpc>
                <a:buFont typeface="Arial" panose="020B0604020202020204" pitchFamily="34" charset="0"/>
                <a:buChar char="•"/>
              </a:pPr>
              <a:endParaRPr lang="en-US" sz="5400" b="1" dirty="0">
                <a:solidFill>
                  <a:srgbClr val="000000"/>
                </a:solidFill>
                <a:latin typeface="Cormorant Garamond Semi-Bold"/>
                <a:sym typeface="Cormorant Garamond Semi-Bold"/>
              </a:endParaRPr>
            </a:p>
            <a:p>
              <a:pPr marL="571500" indent="-571500" algn="l">
                <a:lnSpc>
                  <a:spcPts val="4319"/>
                </a:lnSpc>
                <a:buFont typeface="Arial" panose="020B0604020202020204" pitchFamily="34" charset="0"/>
                <a:buChar char="•"/>
              </a:pPr>
              <a:r>
                <a:rPr lang="en-IN" sz="5400" dirty="0"/>
                <a:t>Mitigation</a:t>
              </a:r>
            </a:p>
            <a:p>
              <a:pPr marL="571500" indent="-571500" algn="l">
                <a:lnSpc>
                  <a:spcPts val="4319"/>
                </a:lnSpc>
                <a:buFont typeface="Arial" panose="020B0604020202020204" pitchFamily="34" charset="0"/>
                <a:buChar char="•"/>
              </a:pPr>
              <a:endParaRPr lang="en-US" sz="5400" b="1" dirty="0">
                <a:solidFill>
                  <a:srgbClr val="000000"/>
                </a:solidFill>
                <a:latin typeface="Cormorant Garamond Semi-Bold"/>
                <a:sym typeface="Cormorant Garamond Semi-Bold"/>
              </a:endParaRPr>
            </a:p>
            <a:p>
              <a:pPr marL="571500" indent="-571500" algn="l">
                <a:lnSpc>
                  <a:spcPts val="4319"/>
                </a:lnSpc>
                <a:buFont typeface="Arial" panose="020B0604020202020204" pitchFamily="34" charset="0"/>
                <a:buChar char="•"/>
              </a:pPr>
              <a:r>
                <a:rPr lang="en-IN" sz="5400" dirty="0"/>
                <a:t>Customer Trust</a:t>
              </a:r>
            </a:p>
            <a:p>
              <a:pPr marL="571500" indent="-571500" algn="l">
                <a:lnSpc>
                  <a:spcPts val="4319"/>
                </a:lnSpc>
                <a:buFont typeface="Arial" panose="020B0604020202020204" pitchFamily="34" charset="0"/>
                <a:buChar char="•"/>
              </a:pPr>
              <a:endParaRPr lang="en-US" sz="5400" b="1" dirty="0">
                <a:solidFill>
                  <a:srgbClr val="000000"/>
                </a:solidFill>
                <a:latin typeface="Cormorant Garamond Semi-Bold"/>
                <a:sym typeface="Cormorant Garamond Semi-Bold"/>
              </a:endParaRPr>
            </a:p>
            <a:p>
              <a:pPr marL="571500" indent="-571500" algn="l">
                <a:lnSpc>
                  <a:spcPts val="4319"/>
                </a:lnSpc>
                <a:buFont typeface="Arial" panose="020B0604020202020204" pitchFamily="34" charset="0"/>
                <a:buChar char="•"/>
              </a:pPr>
              <a:r>
                <a:rPr lang="en-IN" sz="5400" dirty="0"/>
                <a:t>Digital Economy</a:t>
              </a:r>
              <a:endParaRPr lang="en-US" sz="5400" b="1" dirty="0">
                <a:solidFill>
                  <a:srgbClr val="000000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22B678D-30F4-F67F-36B0-E90B2FFC3FE3}"/>
                </a:ext>
              </a:extLst>
            </p:cNvPr>
            <p:cNvSpPr txBox="1"/>
            <p:nvPr/>
          </p:nvSpPr>
          <p:spPr>
            <a:xfrm>
              <a:off x="0" y="1935311"/>
              <a:ext cx="6497476" cy="5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87A927B-D1AE-AF43-18C7-1CE17B52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353" y="2095500"/>
            <a:ext cx="10726647" cy="636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402</Words>
  <Application>Microsoft Office PowerPoint</Application>
  <PresentationFormat>Custom</PresentationFormat>
  <Paragraphs>88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Wingdings</vt:lpstr>
      <vt:lpstr>Calibri Light</vt:lpstr>
      <vt:lpstr>Arial Black</vt:lpstr>
      <vt:lpstr>Times New Roman</vt:lpstr>
      <vt:lpstr>Arial</vt:lpstr>
      <vt:lpstr>HK Grotesk Light</vt:lpstr>
      <vt:lpstr>Cormorant Garamond Bold</vt:lpstr>
      <vt:lpstr>HK Grotesk</vt:lpstr>
      <vt:lpstr>Calibri</vt:lpstr>
      <vt:lpstr>Cormorant Garamond Semi-Bold</vt:lpstr>
      <vt:lpstr>HK Grotesk Semi-Bold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Marketing Report Presentation</dc:title>
  <dc:creator>Choure Sangamkar Abhinay</dc:creator>
  <cp:lastModifiedBy>Choure Sangamkar Abhinay</cp:lastModifiedBy>
  <cp:revision>9</cp:revision>
  <dcterms:created xsi:type="dcterms:W3CDTF">2006-08-16T00:00:00Z</dcterms:created>
  <dcterms:modified xsi:type="dcterms:W3CDTF">2025-05-30T05:52:46Z</dcterms:modified>
  <dc:identifier>DAGbxsEVLZA</dc:identifier>
</cp:coreProperties>
</file>